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sldIdLst>
    <p:sldId id="269" r:id="rId5"/>
    <p:sldId id="273" r:id="rId6"/>
    <p:sldId id="275" r:id="rId7"/>
    <p:sldId id="276" r:id="rId8"/>
    <p:sldId id="274" r:id="rId9"/>
    <p:sldId id="278" r:id="rId10"/>
    <p:sldId id="279" r:id="rId11"/>
    <p:sldId id="282" r:id="rId12"/>
    <p:sldId id="281" r:id="rId13"/>
    <p:sldId id="283" r:id="rId14"/>
    <p:sldId id="284" r:id="rId15"/>
    <p:sldId id="280" r:id="rId16"/>
    <p:sldId id="277" r:id="rId17"/>
    <p:sldId id="294" r:id="rId18"/>
    <p:sldId id="295" r:id="rId19"/>
    <p:sldId id="285" r:id="rId20"/>
    <p:sldId id="292" r:id="rId21"/>
    <p:sldId id="291" r:id="rId22"/>
    <p:sldId id="296" r:id="rId23"/>
    <p:sldId id="297" r:id="rId24"/>
    <p:sldId id="272" r:id="rId25"/>
    <p:sldId id="29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12EAD14C-01FA-4F3D-B355-FF0B65129F77}">
          <p14:sldIdLst>
            <p14:sldId id="269"/>
            <p14:sldId id="273"/>
            <p14:sldId id="275"/>
            <p14:sldId id="276"/>
          </p14:sldIdLst>
        </p14:section>
        <p14:section name="Identify and Question" id="{B1F5E253-955C-44AB-B102-D56E73586177}">
          <p14:sldIdLst>
            <p14:sldId id="274"/>
            <p14:sldId id="278"/>
          </p14:sldIdLst>
        </p14:section>
        <p14:section name="Locate and Explore" id="{44258563-1268-4AA7-9787-33DDACFD1FD3}">
          <p14:sldIdLst>
            <p14:sldId id="279"/>
            <p14:sldId id="282"/>
            <p14:sldId id="281"/>
            <p14:sldId id="283"/>
            <p14:sldId id="284"/>
            <p14:sldId id="280"/>
            <p14:sldId id="277"/>
            <p14:sldId id="294"/>
            <p14:sldId id="295"/>
          </p14:sldIdLst>
        </p14:section>
        <p14:section name="Evaluate and Present" id="{8139BB06-1947-41EA-AB51-99387FF0E16A}">
          <p14:sldIdLst>
            <p14:sldId id="285"/>
            <p14:sldId id="292"/>
            <p14:sldId id="291"/>
            <p14:sldId id="296"/>
            <p14:sldId id="297"/>
          </p14:sldIdLst>
        </p14:section>
        <p14:section name="Adding Personal Experience" id="{B79C78F8-A9C8-4B62-8285-523DD58B3D9E}">
          <p14:sldIdLst>
            <p14:sldId id="272"/>
            <p14:sldId id="29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8B1D"/>
    <a:srgbClr val="FBCD9F"/>
    <a:srgbClr val="E8F1A5"/>
    <a:srgbClr val="C2D621"/>
    <a:srgbClr val="E6E6E6"/>
    <a:srgbClr val="FCD107"/>
    <a:srgbClr val="FEF1B0"/>
    <a:srgbClr val="FCD10B"/>
    <a:srgbClr val="F58B1E"/>
    <a:srgbClr val="E30A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6369" autoAdjust="0"/>
  </p:normalViewPr>
  <p:slideViewPr>
    <p:cSldViewPr snapToGrid="0">
      <p:cViewPr varScale="1">
        <p:scale>
          <a:sx n="98" d="100"/>
          <a:sy n="98" d="100"/>
        </p:scale>
        <p:origin x="201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ena Singleton" userId="b5617037-468c-4599-bb95-db8263542c48" providerId="ADAL" clId="{F596CD85-00D2-4852-BB7D-A0F3FF4E5E81}"/>
    <pc:docChg chg="modSld">
      <pc:chgData name="Sheena Singleton" userId="b5617037-468c-4599-bb95-db8263542c48" providerId="ADAL" clId="{F596CD85-00D2-4852-BB7D-A0F3FF4E5E81}" dt="2024-03-07T14:21:37.211" v="14" actId="14100"/>
      <pc:docMkLst>
        <pc:docMk/>
      </pc:docMkLst>
      <pc:sldChg chg="modSp mod">
        <pc:chgData name="Sheena Singleton" userId="b5617037-468c-4599-bb95-db8263542c48" providerId="ADAL" clId="{F596CD85-00D2-4852-BB7D-A0F3FF4E5E81}" dt="2024-03-07T14:21:37.211" v="14" actId="14100"/>
        <pc:sldMkLst>
          <pc:docMk/>
          <pc:sldMk cId="2571765355" sldId="283"/>
        </pc:sldMkLst>
        <pc:spChg chg="mod">
          <ac:chgData name="Sheena Singleton" userId="b5617037-468c-4599-bb95-db8263542c48" providerId="ADAL" clId="{F596CD85-00D2-4852-BB7D-A0F3FF4E5E81}" dt="2024-03-07T14:21:37.211" v="14" actId="14100"/>
          <ac:spMkLst>
            <pc:docMk/>
            <pc:sldMk cId="2571765355" sldId="283"/>
            <ac:spMk id="4" creationId="{1B758FB9-9D8A-6B4F-90F2-BDD3ED420617}"/>
          </ac:spMkLst>
        </pc:spChg>
      </pc:sldChg>
      <pc:sldChg chg="modSp mod">
        <pc:chgData name="Sheena Singleton" userId="b5617037-468c-4599-bb95-db8263542c48" providerId="ADAL" clId="{F596CD85-00D2-4852-BB7D-A0F3FF4E5E81}" dt="2024-03-07T14:20:31.106" v="5" actId="14100"/>
        <pc:sldMkLst>
          <pc:docMk/>
          <pc:sldMk cId="1732598476" sldId="291"/>
        </pc:sldMkLst>
        <pc:spChg chg="mod">
          <ac:chgData name="Sheena Singleton" userId="b5617037-468c-4599-bb95-db8263542c48" providerId="ADAL" clId="{F596CD85-00D2-4852-BB7D-A0F3FF4E5E81}" dt="2024-03-07T14:20:31.106" v="5" actId="14100"/>
          <ac:spMkLst>
            <pc:docMk/>
            <pc:sldMk cId="1732598476" sldId="291"/>
            <ac:spMk id="4" creationId="{A0A53339-CC9E-AD52-E624-30EEFA6C3952}"/>
          </ac:spMkLst>
        </pc:spChg>
      </pc:sldChg>
      <pc:sldChg chg="modSp mod">
        <pc:chgData name="Sheena Singleton" userId="b5617037-468c-4599-bb95-db8263542c48" providerId="ADAL" clId="{F596CD85-00D2-4852-BB7D-A0F3FF4E5E81}" dt="2024-03-07T14:20:09.041" v="2" actId="14100"/>
        <pc:sldMkLst>
          <pc:docMk/>
          <pc:sldMk cId="2995577719" sldId="292"/>
        </pc:sldMkLst>
        <pc:spChg chg="mod">
          <ac:chgData name="Sheena Singleton" userId="b5617037-468c-4599-bb95-db8263542c48" providerId="ADAL" clId="{F596CD85-00D2-4852-BB7D-A0F3FF4E5E81}" dt="2024-03-07T14:20:09.041" v="2" actId="14100"/>
          <ac:spMkLst>
            <pc:docMk/>
            <pc:sldMk cId="2995577719" sldId="292"/>
            <ac:spMk id="4" creationId="{6D818178-B790-64EE-45F6-6E548862E9A3}"/>
          </ac:spMkLst>
        </pc:spChg>
      </pc:sldChg>
      <pc:sldChg chg="modSp mod">
        <pc:chgData name="Sheena Singleton" userId="b5617037-468c-4599-bb95-db8263542c48" providerId="ADAL" clId="{F596CD85-00D2-4852-BB7D-A0F3FF4E5E81}" dt="2024-03-07T14:20:51.514" v="10" actId="14100"/>
        <pc:sldMkLst>
          <pc:docMk/>
          <pc:sldMk cId="896388218" sldId="296"/>
        </pc:sldMkLst>
        <pc:spChg chg="mod">
          <ac:chgData name="Sheena Singleton" userId="b5617037-468c-4599-bb95-db8263542c48" providerId="ADAL" clId="{F596CD85-00D2-4852-BB7D-A0F3FF4E5E81}" dt="2024-03-07T14:20:51.514" v="10" actId="14100"/>
          <ac:spMkLst>
            <pc:docMk/>
            <pc:sldMk cId="896388218" sldId="296"/>
            <ac:spMk id="4" creationId="{A0A53339-CC9E-AD52-E624-30EEFA6C3952}"/>
          </ac:spMkLst>
        </pc:spChg>
      </pc:sldChg>
      <pc:sldChg chg="modSp mod">
        <pc:chgData name="Sheena Singleton" userId="b5617037-468c-4599-bb95-db8263542c48" providerId="ADAL" clId="{F596CD85-00D2-4852-BB7D-A0F3FF4E5E81}" dt="2024-03-07T14:21:03.507" v="12" actId="14100"/>
        <pc:sldMkLst>
          <pc:docMk/>
          <pc:sldMk cId="2861204162" sldId="297"/>
        </pc:sldMkLst>
        <pc:spChg chg="mod">
          <ac:chgData name="Sheena Singleton" userId="b5617037-468c-4599-bb95-db8263542c48" providerId="ADAL" clId="{F596CD85-00D2-4852-BB7D-A0F3FF4E5E81}" dt="2024-03-07T14:21:03.507" v="12" actId="14100"/>
          <ac:spMkLst>
            <pc:docMk/>
            <pc:sldMk cId="2861204162" sldId="297"/>
            <ac:spMk id="4" creationId="{A0A53339-CC9E-AD52-E624-30EEFA6C395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46D753-4C71-4FA6-88BA-7528AF983B88}" type="datetimeFigureOut">
              <a:rPr lang="en-GB" smtClean="0"/>
              <a:t>07/03/2024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DFE42D-B511-4431-97E7-2D669AC3A2A1}" type="slidenum">
              <a:rPr lang="en-GB" smtClean="0"/>
              <a:t>‹#›</a:t>
            </a:fld>
            <a:endParaRPr lang="en-GB"/>
          </a:p>
        </p:txBody>
      </p:sp>
    </p:spTree>
    <p:extLst>
      <p:ext uri="{BB962C8B-B14F-4D97-AF65-F5344CB8AC3E}">
        <p14:creationId xmlns:p14="http://schemas.microsoft.com/office/powerpoint/2010/main" val="2766780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12</a:t>
            </a:fld>
            <a:endParaRPr lang="en-GB"/>
          </a:p>
        </p:txBody>
      </p:sp>
    </p:spTree>
    <p:extLst>
      <p:ext uri="{BB962C8B-B14F-4D97-AF65-F5344CB8AC3E}">
        <p14:creationId xmlns:p14="http://schemas.microsoft.com/office/powerpoint/2010/main" val="2365791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13</a:t>
            </a:fld>
            <a:endParaRPr lang="en-GB"/>
          </a:p>
        </p:txBody>
      </p:sp>
    </p:spTree>
    <p:extLst>
      <p:ext uri="{BB962C8B-B14F-4D97-AF65-F5344CB8AC3E}">
        <p14:creationId xmlns:p14="http://schemas.microsoft.com/office/powerpoint/2010/main" val="1816636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able readers can try in 45 or 30 seconds)</a:t>
            </a:r>
          </a:p>
          <a:p>
            <a:r>
              <a:rPr lang="en-GB" dirty="0"/>
              <a:t>Text and questions are on pages 12 and 13 of the workbook accompanying these presentations. </a:t>
            </a:r>
            <a:endParaRPr lang="en-GB" b="1" i="1" dirty="0"/>
          </a:p>
        </p:txBody>
      </p:sp>
      <p:sp>
        <p:nvSpPr>
          <p:cNvPr id="4" name="Slide Number Placeholder 3"/>
          <p:cNvSpPr>
            <a:spLocks noGrp="1"/>
          </p:cNvSpPr>
          <p:nvPr>
            <p:ph type="sldNum" sz="quarter" idx="5"/>
          </p:nvPr>
        </p:nvSpPr>
        <p:spPr/>
        <p:txBody>
          <a:bodyPr/>
          <a:lstStyle/>
          <a:p>
            <a:fld id="{F6DFE42D-B511-4431-97E7-2D669AC3A2A1}" type="slidenum">
              <a:rPr lang="en-GB" smtClean="0"/>
              <a:t>14</a:t>
            </a:fld>
            <a:endParaRPr lang="en-GB"/>
          </a:p>
        </p:txBody>
      </p:sp>
    </p:spTree>
    <p:extLst>
      <p:ext uri="{BB962C8B-B14F-4D97-AF65-F5344CB8AC3E}">
        <p14:creationId xmlns:p14="http://schemas.microsoft.com/office/powerpoint/2010/main" val="1171226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able readers can try in 45 or 30 seconds)</a:t>
            </a:r>
          </a:p>
          <a:p>
            <a:r>
              <a:rPr lang="en-GB" dirty="0"/>
              <a:t>Text and questions are on pages 12 and 13 of the workbook accompanying these presentations. </a:t>
            </a:r>
            <a:endParaRPr lang="en-GB" b="1" i="1" dirty="0"/>
          </a:p>
        </p:txBody>
      </p:sp>
      <p:sp>
        <p:nvSpPr>
          <p:cNvPr id="4" name="Slide Number Placeholder 3"/>
          <p:cNvSpPr>
            <a:spLocks noGrp="1"/>
          </p:cNvSpPr>
          <p:nvPr>
            <p:ph type="sldNum" sz="quarter" idx="5"/>
          </p:nvPr>
        </p:nvSpPr>
        <p:spPr/>
        <p:txBody>
          <a:bodyPr/>
          <a:lstStyle/>
          <a:p>
            <a:fld id="{F6DFE42D-B511-4431-97E7-2D669AC3A2A1}" type="slidenum">
              <a:rPr lang="en-GB" smtClean="0"/>
              <a:t>15</a:t>
            </a:fld>
            <a:endParaRPr lang="en-GB"/>
          </a:p>
        </p:txBody>
      </p:sp>
    </p:spTree>
    <p:extLst>
      <p:ext uri="{BB962C8B-B14F-4D97-AF65-F5344CB8AC3E}">
        <p14:creationId xmlns:p14="http://schemas.microsoft.com/office/powerpoint/2010/main" val="2540504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17</a:t>
            </a:fld>
            <a:endParaRPr lang="en-GB"/>
          </a:p>
        </p:txBody>
      </p:sp>
    </p:spTree>
    <p:extLst>
      <p:ext uri="{BB962C8B-B14F-4D97-AF65-F5344CB8AC3E}">
        <p14:creationId xmlns:p14="http://schemas.microsoft.com/office/powerpoint/2010/main" val="2867724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eriod"/>
            </a:pPr>
            <a:r>
              <a:rPr lang="en-GB" sz="12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200" b="0" i="0" dirty="0">
                <a:solidFill>
                  <a:srgbClr val="353740"/>
                </a:solidFill>
                <a:effectLst/>
              </a:rPr>
            </a:br>
            <a:endParaRPr lang="en-GB" sz="1200" b="0" i="0" dirty="0">
              <a:solidFill>
                <a:srgbClr val="353740"/>
              </a:solidFill>
              <a:effectLst/>
            </a:endParaRPr>
          </a:p>
          <a:p>
            <a:pPr marL="342900" indent="-342900">
              <a:buFontTx/>
              <a:buAutoNum type="arabicPeriod"/>
            </a:pPr>
            <a:r>
              <a:rPr lang="en-GB" sz="1200" b="0" i="0" dirty="0">
                <a:solidFill>
                  <a:srgbClr val="353740"/>
                </a:solidFill>
                <a:effectLst/>
                <a:latin typeface="ColfaxAI"/>
              </a:rPr>
              <a:t>Look at when the source was published. Is it recent or outdated? Is the information still relevant? </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Check the source for bias. Does the author have any particular agenda or point of view that could influence their writing?</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Look at the accuracy of the source. Are there any facts or statistics that can be verified? Are there any sources cited that can be checked for accuracy?</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Consider the purpose of the source. Is it meant to inform, persuade, or entertain? Does it meet its purpose?</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Finally, consider the quality of the source. Is it well-written and organised? Does it contain any errors or typos?</a:t>
            </a:r>
            <a:endParaRPr lang="en-GB" sz="1200" dirty="0"/>
          </a:p>
          <a:p>
            <a:endParaRPr lang="en-GB" dirty="0"/>
          </a:p>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19</a:t>
            </a:fld>
            <a:endParaRPr lang="en-GB"/>
          </a:p>
        </p:txBody>
      </p:sp>
    </p:spTree>
    <p:extLst>
      <p:ext uri="{BB962C8B-B14F-4D97-AF65-F5344CB8AC3E}">
        <p14:creationId xmlns:p14="http://schemas.microsoft.com/office/powerpoint/2010/main" val="2356408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eriod"/>
            </a:pPr>
            <a:r>
              <a:rPr lang="en-GB" sz="12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200" b="0" i="0" dirty="0">
                <a:solidFill>
                  <a:srgbClr val="353740"/>
                </a:solidFill>
                <a:effectLst/>
              </a:rPr>
            </a:br>
            <a:endParaRPr lang="en-GB" sz="1200" b="0" i="0" dirty="0">
              <a:solidFill>
                <a:srgbClr val="353740"/>
              </a:solidFill>
              <a:effectLst/>
            </a:endParaRPr>
          </a:p>
          <a:p>
            <a:pPr marL="342900" indent="-342900">
              <a:buFontTx/>
              <a:buAutoNum type="arabicPeriod"/>
            </a:pPr>
            <a:r>
              <a:rPr lang="en-GB" sz="1200" b="0" i="0" dirty="0">
                <a:solidFill>
                  <a:srgbClr val="353740"/>
                </a:solidFill>
                <a:effectLst/>
                <a:latin typeface="ColfaxAI"/>
              </a:rPr>
              <a:t>Look at when the source was published. Is it recent or outdated? Is the information still relevant? </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Check the source for bias. Does the author have any particular agenda or point of view that could influence their writing?</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Look at the accuracy of the source. Are there any facts or statistics that can be verified? Are there any sources cited that can be checked for accuracy?</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Consider the purpose of the source. Is it meant to inform, persuade, or entertain? Does it meet its purpose?</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Finally, consider the quality of the source. Is it well-written and organised? Does it contain any errors or typos?</a:t>
            </a:r>
            <a:endParaRPr lang="en-GB" sz="1200" dirty="0"/>
          </a:p>
          <a:p>
            <a:endParaRPr lang="en-GB" dirty="0"/>
          </a:p>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20</a:t>
            </a:fld>
            <a:endParaRPr lang="en-GB"/>
          </a:p>
        </p:txBody>
      </p:sp>
    </p:spTree>
    <p:extLst>
      <p:ext uri="{BB962C8B-B14F-4D97-AF65-F5344CB8AC3E}">
        <p14:creationId xmlns:p14="http://schemas.microsoft.com/office/powerpoint/2010/main" val="3507121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1.3 - Research and personal interest</a:t>
            </a:r>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3494802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1.3 - Research and personal interest</a:t>
            </a:r>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909311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1.3 - Research and personal interest</a:t>
            </a:r>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659110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a:t>07/03/2024</a:t>
            </a:r>
          </a:p>
        </p:txBody>
      </p:sp>
      <p:sp>
        <p:nvSpPr>
          <p:cNvPr id="4" name="Footer Placeholder 3"/>
          <p:cNvSpPr>
            <a:spLocks noGrp="1"/>
          </p:cNvSpPr>
          <p:nvPr>
            <p:ph type="ftr" sz="quarter" idx="11"/>
          </p:nvPr>
        </p:nvSpPr>
        <p:spPr>
          <a:xfrm>
            <a:off x="2411760" y="6356351"/>
            <a:ext cx="3086100" cy="365125"/>
          </a:xfrm>
        </p:spPr>
        <p:txBody>
          <a:bodyPr/>
          <a:lstStyle/>
          <a:p>
            <a:r>
              <a:rPr lang="en-GB"/>
              <a:t>L1G2I: 1.3 - Research and personal interest</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90895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1.3 - Research and personal interest</a:t>
            </a:r>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873260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1.3 - Research and personal interest</a:t>
            </a:r>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695332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1.3 - Research and personal interest</a:t>
            </a:r>
          </a:p>
        </p:txBody>
      </p:sp>
      <p:sp>
        <p:nvSpPr>
          <p:cNvPr id="7" name="Slide Number Placeholder 6"/>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1645432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L1G2I: 1.3 - Research and personal interest</a:t>
            </a:r>
          </a:p>
        </p:txBody>
      </p:sp>
      <p:sp>
        <p:nvSpPr>
          <p:cNvPr id="9" name="Slide Number Placeholder 8"/>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445609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1.3 - Research and personal interest</a:t>
            </a:r>
          </a:p>
        </p:txBody>
      </p:sp>
      <p:sp>
        <p:nvSpPr>
          <p:cNvPr id="5" name="Slide Number Placeholder 4"/>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3625182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L1G2I: 1.3 - Research and personal interest</a:t>
            </a:r>
          </a:p>
        </p:txBody>
      </p:sp>
      <p:sp>
        <p:nvSpPr>
          <p:cNvPr id="4" name="Slide Number Placeholder 3"/>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407110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1.3 - Research and personal interest</a:t>
            </a:r>
          </a:p>
        </p:txBody>
      </p:sp>
      <p:sp>
        <p:nvSpPr>
          <p:cNvPr id="7" name="Slide Number Placeholder 6"/>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471702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1.3 - Research and personal interest</a:t>
            </a:r>
          </a:p>
        </p:txBody>
      </p:sp>
      <p:sp>
        <p:nvSpPr>
          <p:cNvPr id="7" name="Slide Number Placeholder 6"/>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4122074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07/03/2024</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L1G2I: 1.3 - Research and personal interest</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ED6DD2-D26D-4DCB-8515-934A7C921E16}" type="slidenum">
              <a:rPr lang="en-GB" smtClean="0"/>
              <a:t>‹#›</a:t>
            </a:fld>
            <a:endParaRPr lang="en-GB"/>
          </a:p>
        </p:txBody>
      </p:sp>
    </p:spTree>
    <p:extLst>
      <p:ext uri="{BB962C8B-B14F-4D97-AF65-F5344CB8AC3E}">
        <p14:creationId xmlns:p14="http://schemas.microsoft.com/office/powerpoint/2010/main" val="6732714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oceana.org/marine-life/sharks-rays/shark-facts" TargetMode="External"/><Relationship Id="rId2" Type="http://schemas.openxmlformats.org/officeDocument/2006/relationships/hyperlink" Target="https://www.nationalgeographic.com/animals/fish/group/sharks/" TargetMode="Externa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www.nationalgeographic.com/animals/fish/group/sharks/"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hyperlink" Target="https://oceana.org/marine-life/sharks-rays/shark-facts"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VsUM1qk2y_o" TargetMode="External"/><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236912" y="6093297"/>
            <a:ext cx="4280620" cy="628180"/>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Research and personal interest</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consider opportunities for further research, and to add personal detail</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r>
              <a:rPr lang="en-GB" b="1" i="1" dirty="0"/>
              <a:t>Lesson Outcomes: </a:t>
            </a:r>
          </a:p>
          <a:p>
            <a:r>
              <a:rPr lang="en-GB" b="1" i="1" dirty="0"/>
              <a:t>By the end of this lesson, you should have:</a:t>
            </a:r>
            <a:br>
              <a:rPr lang="en-GB" b="1" i="1" dirty="0"/>
            </a:br>
            <a:endParaRPr lang="en-GB" b="1" i="1" dirty="0"/>
          </a:p>
          <a:p>
            <a:pPr marL="285750" indent="-285750">
              <a:buFont typeface="Arial" panose="020B0604020202020204" pitchFamily="34" charset="0"/>
              <a:buChar char="•"/>
            </a:pPr>
            <a:r>
              <a:rPr lang="en-GB" i="1" dirty="0">
                <a:ea typeface="+mn-lt"/>
                <a:cs typeface="+mn-lt"/>
              </a:rPr>
              <a:t>Completed a KWL chart about your chosen topic</a:t>
            </a:r>
            <a:endParaRPr lang="en-GB" i="1" dirty="0"/>
          </a:p>
          <a:p>
            <a:pPr marL="285750" indent="-285750">
              <a:buFont typeface="Arial" panose="020B0604020202020204" pitchFamily="34" charset="0"/>
              <a:buChar char="•"/>
            </a:pPr>
            <a:r>
              <a:rPr lang="en-GB" i="1" dirty="0"/>
              <a:t>Learned about how to conduct effective research</a:t>
            </a:r>
            <a:endParaRPr lang="en-GB" dirty="0"/>
          </a:p>
          <a:p>
            <a:pPr marL="285750" indent="-285750">
              <a:buFont typeface="Arial" panose="020B0604020202020204" pitchFamily="34" charset="0"/>
              <a:buChar char="•"/>
            </a:pPr>
            <a:r>
              <a:rPr lang="en-GB" i="1" dirty="0"/>
              <a:t>Thought about ways you can build your personal interests, experiences, and opinions into your talk</a:t>
            </a:r>
            <a:endParaRPr lang="en-GB" dirty="0"/>
          </a:p>
        </p:txBody>
      </p:sp>
      <p:pic>
        <p:nvPicPr>
          <p:cNvPr id="7" name="Picture 6" descr="A black x on a white background&#10;&#10;Description automatically generated">
            <a:extLst>
              <a:ext uri="{FF2B5EF4-FFF2-40B4-BE49-F238E27FC236}">
                <a16:creationId xmlns:a16="http://schemas.microsoft.com/office/drawing/2014/main" id="{480780DE-89A5-184D-19A2-216FF9B77316}"/>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7100"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59" y="6356351"/>
            <a:ext cx="4241960"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2: Locate and explore</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1801415"/>
            <a:ext cx="3604572" cy="3017782"/>
          </a:xfrm>
          <a:prstGeom prst="rect">
            <a:avLst/>
          </a:prstGeom>
        </p:spPr>
      </p:pic>
      <p:sp>
        <p:nvSpPr>
          <p:cNvPr id="12" name="TextBox 11">
            <a:extLst>
              <a:ext uri="{FF2B5EF4-FFF2-40B4-BE49-F238E27FC236}">
                <a16:creationId xmlns:a16="http://schemas.microsoft.com/office/drawing/2014/main" id="{49BC57EB-3F21-D303-74B0-B9D239914CE6}"/>
              </a:ext>
            </a:extLst>
          </p:cNvPr>
          <p:cNvSpPr txBox="1"/>
          <p:nvPr/>
        </p:nvSpPr>
        <p:spPr>
          <a:xfrm>
            <a:off x="4385511" y="2274838"/>
            <a:ext cx="4065973" cy="3693319"/>
          </a:xfrm>
          <a:prstGeom prst="rect">
            <a:avLst/>
          </a:prstGeom>
          <a:noFill/>
        </p:spPr>
        <p:txBody>
          <a:bodyPr wrap="square" rtlCol="0">
            <a:spAutoFit/>
          </a:bodyPr>
          <a:lstStyle/>
          <a:p>
            <a:r>
              <a:rPr lang="en-GB" b="1" i="1" dirty="0"/>
              <a:t>Sometimes a key word search can be too vague:</a:t>
            </a:r>
          </a:p>
          <a:p>
            <a:endParaRPr lang="en-GB" b="1" i="1" dirty="0"/>
          </a:p>
          <a:p>
            <a:pPr marL="285750" indent="-285750">
              <a:buFont typeface="Arial" panose="020B0604020202020204" pitchFamily="34" charset="0"/>
              <a:buChar char="•"/>
            </a:pPr>
            <a:r>
              <a:rPr lang="en-GB" dirty="0"/>
              <a:t>Anglo-Saxon books</a:t>
            </a:r>
          </a:p>
          <a:p>
            <a:endParaRPr lang="en-GB" dirty="0"/>
          </a:p>
          <a:p>
            <a:r>
              <a:rPr lang="en-GB" dirty="0"/>
              <a:t>In this case, what I </a:t>
            </a:r>
            <a:r>
              <a:rPr lang="en-GB" b="1" dirty="0"/>
              <a:t>want</a:t>
            </a:r>
            <a:r>
              <a:rPr lang="en-GB" dirty="0"/>
              <a:t> to know about is what books were like in Anglo-Saxon society, I don’t want a list of books about the Anglo-Saxons (even if they might be useful!)</a:t>
            </a:r>
          </a:p>
          <a:p>
            <a:endParaRPr lang="en-GB" dirty="0"/>
          </a:p>
          <a:p>
            <a:r>
              <a:rPr lang="en-GB" dirty="0"/>
              <a:t>What could I have searched for instead?</a:t>
            </a:r>
          </a:p>
          <a:p>
            <a:endParaRPr lang="en-GB" dirty="0"/>
          </a:p>
        </p:txBody>
      </p:sp>
      <p:pic>
        <p:nvPicPr>
          <p:cNvPr id="7" name="Picture 6">
            <a:extLst>
              <a:ext uri="{FF2B5EF4-FFF2-40B4-BE49-F238E27FC236}">
                <a16:creationId xmlns:a16="http://schemas.microsoft.com/office/drawing/2014/main" id="{9D399B8C-4C5E-A02E-420D-D7A50ECDF3DC}"/>
              </a:ext>
            </a:extLst>
          </p:cNvPr>
          <p:cNvPicPr>
            <a:picLocks noChangeAspect="1"/>
          </p:cNvPicPr>
          <p:nvPr/>
        </p:nvPicPr>
        <p:blipFill>
          <a:blip r:embed="rId3"/>
          <a:stretch>
            <a:fillRect/>
          </a:stretch>
        </p:blipFill>
        <p:spPr>
          <a:xfrm>
            <a:off x="657460" y="2516831"/>
            <a:ext cx="2990128" cy="3587275"/>
          </a:xfrm>
          <a:prstGeom prst="rect">
            <a:avLst/>
          </a:prstGeom>
        </p:spPr>
      </p:pic>
      <p:sp>
        <p:nvSpPr>
          <p:cNvPr id="13" name="TextBox 12">
            <a:extLst>
              <a:ext uri="{FF2B5EF4-FFF2-40B4-BE49-F238E27FC236}">
                <a16:creationId xmlns:a16="http://schemas.microsoft.com/office/drawing/2014/main" id="{0BCDF140-FC15-1CC4-B83D-C80465C61F9F}"/>
              </a:ext>
            </a:extLst>
          </p:cNvPr>
          <p:cNvSpPr txBox="1"/>
          <p:nvPr/>
        </p:nvSpPr>
        <p:spPr>
          <a:xfrm>
            <a:off x="856695" y="1946853"/>
            <a:ext cx="4572000" cy="369332"/>
          </a:xfrm>
          <a:prstGeom prst="rect">
            <a:avLst/>
          </a:prstGeom>
          <a:noFill/>
        </p:spPr>
        <p:txBody>
          <a:bodyPr wrap="square">
            <a:spAutoFit/>
          </a:bodyPr>
          <a:lstStyle/>
          <a:p>
            <a:r>
              <a:rPr lang="en-GB" dirty="0"/>
              <a:t>Anglo-Saxon books</a:t>
            </a:r>
          </a:p>
        </p:txBody>
      </p:sp>
      <p:pic>
        <p:nvPicPr>
          <p:cNvPr id="2" name="Picture 1" descr="A black x on a white background&#10;&#10;Description automatically generated">
            <a:extLst>
              <a:ext uri="{FF2B5EF4-FFF2-40B4-BE49-F238E27FC236}">
                <a16:creationId xmlns:a16="http://schemas.microsoft.com/office/drawing/2014/main" id="{432BCAED-60AA-2DCC-8FC8-A3FA823A11A6}"/>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2571765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3871609" y="6172431"/>
            <a:ext cx="2976663" cy="527403"/>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2: Locate and explore</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1801415"/>
            <a:ext cx="3604572" cy="3017782"/>
          </a:xfrm>
          <a:prstGeom prst="rect">
            <a:avLst/>
          </a:prstGeom>
        </p:spPr>
      </p:pic>
      <p:sp>
        <p:nvSpPr>
          <p:cNvPr id="12" name="TextBox 11">
            <a:extLst>
              <a:ext uri="{FF2B5EF4-FFF2-40B4-BE49-F238E27FC236}">
                <a16:creationId xmlns:a16="http://schemas.microsoft.com/office/drawing/2014/main" id="{49BC57EB-3F21-D303-74B0-B9D239914CE6}"/>
              </a:ext>
            </a:extLst>
          </p:cNvPr>
          <p:cNvSpPr txBox="1"/>
          <p:nvPr/>
        </p:nvSpPr>
        <p:spPr>
          <a:xfrm>
            <a:off x="4370743" y="1946853"/>
            <a:ext cx="4065973" cy="2031325"/>
          </a:xfrm>
          <a:prstGeom prst="rect">
            <a:avLst/>
          </a:prstGeom>
          <a:noFill/>
        </p:spPr>
        <p:txBody>
          <a:bodyPr wrap="square" rtlCol="0">
            <a:spAutoFit/>
          </a:bodyPr>
          <a:lstStyle/>
          <a:p>
            <a:r>
              <a:rPr lang="en-GB" b="1" i="1" dirty="0"/>
              <a:t>More specific key word searches:</a:t>
            </a:r>
          </a:p>
          <a:p>
            <a:endParaRPr lang="en-GB" b="1" i="1" dirty="0"/>
          </a:p>
          <a:p>
            <a:pPr marL="285750" indent="-285750">
              <a:buFont typeface="Arial" panose="020B0604020202020204" pitchFamily="34" charset="0"/>
              <a:buChar char="•"/>
            </a:pPr>
            <a:r>
              <a:rPr lang="en-GB" dirty="0"/>
              <a:t>Anglo-Saxon literature</a:t>
            </a:r>
          </a:p>
          <a:p>
            <a:pPr marL="285750" indent="-285750">
              <a:buFont typeface="Arial" panose="020B0604020202020204" pitchFamily="34" charset="0"/>
              <a:buChar char="•"/>
            </a:pPr>
            <a:r>
              <a:rPr lang="en-GB" dirty="0"/>
              <a:t>Anglo-Saxon poetry</a:t>
            </a:r>
          </a:p>
          <a:p>
            <a:pPr marL="285750" indent="-285750">
              <a:buFont typeface="Arial" panose="020B0604020202020204" pitchFamily="34" charset="0"/>
              <a:buChar char="•"/>
            </a:pPr>
            <a:r>
              <a:rPr lang="en-GB" dirty="0"/>
              <a:t>Anglo-Saxon writing/writers</a:t>
            </a:r>
          </a:p>
          <a:p>
            <a:endParaRPr lang="en-GB" dirty="0"/>
          </a:p>
          <a:p>
            <a:endParaRPr lang="en-GB" dirty="0"/>
          </a:p>
        </p:txBody>
      </p:sp>
      <p:sp>
        <p:nvSpPr>
          <p:cNvPr id="13" name="TextBox 12">
            <a:extLst>
              <a:ext uri="{FF2B5EF4-FFF2-40B4-BE49-F238E27FC236}">
                <a16:creationId xmlns:a16="http://schemas.microsoft.com/office/drawing/2014/main" id="{0BCDF140-FC15-1CC4-B83D-C80465C61F9F}"/>
              </a:ext>
            </a:extLst>
          </p:cNvPr>
          <p:cNvSpPr txBox="1"/>
          <p:nvPr/>
        </p:nvSpPr>
        <p:spPr>
          <a:xfrm>
            <a:off x="856695" y="1946853"/>
            <a:ext cx="4572000" cy="369332"/>
          </a:xfrm>
          <a:prstGeom prst="rect">
            <a:avLst/>
          </a:prstGeom>
          <a:noFill/>
        </p:spPr>
        <p:txBody>
          <a:bodyPr wrap="square">
            <a:spAutoFit/>
          </a:bodyPr>
          <a:lstStyle/>
          <a:p>
            <a:r>
              <a:rPr lang="en-GB" dirty="0"/>
              <a:t>Anglo-Saxon literature</a:t>
            </a:r>
          </a:p>
        </p:txBody>
      </p:sp>
      <p:pic>
        <p:nvPicPr>
          <p:cNvPr id="6" name="Picture 5">
            <a:extLst>
              <a:ext uri="{FF2B5EF4-FFF2-40B4-BE49-F238E27FC236}">
                <a16:creationId xmlns:a16="http://schemas.microsoft.com/office/drawing/2014/main" id="{30EF5158-7CCF-9ECB-3BAD-0CB57E2579AE}"/>
              </a:ext>
            </a:extLst>
          </p:cNvPr>
          <p:cNvPicPr>
            <a:picLocks noChangeAspect="1"/>
          </p:cNvPicPr>
          <p:nvPr/>
        </p:nvPicPr>
        <p:blipFill rotWithShape="1">
          <a:blip r:embed="rId3"/>
          <a:srcRect r="10513"/>
          <a:stretch/>
        </p:blipFill>
        <p:spPr>
          <a:xfrm>
            <a:off x="580081" y="2473326"/>
            <a:ext cx="3192929" cy="4248150"/>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B0A9C227-49FA-B39E-212F-1C2535E2C2D2}"/>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3873243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351860" y="6365168"/>
            <a:ext cx="4262364"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2: Locate and explore</a:t>
            </a:r>
          </a:p>
        </p:txBody>
      </p:sp>
      <p:sp>
        <p:nvSpPr>
          <p:cNvPr id="2" name="TextBox 1">
            <a:extLst>
              <a:ext uri="{FF2B5EF4-FFF2-40B4-BE49-F238E27FC236}">
                <a16:creationId xmlns:a16="http://schemas.microsoft.com/office/drawing/2014/main" id="{7B499C73-3140-668D-A30D-EA6976533524}"/>
              </a:ext>
            </a:extLst>
          </p:cNvPr>
          <p:cNvSpPr txBox="1"/>
          <p:nvPr/>
        </p:nvSpPr>
        <p:spPr>
          <a:xfrm>
            <a:off x="361762" y="1920240"/>
            <a:ext cx="4226560" cy="369332"/>
          </a:xfrm>
          <a:prstGeom prst="rect">
            <a:avLst/>
          </a:prstGeom>
          <a:noFill/>
        </p:spPr>
        <p:txBody>
          <a:bodyPr wrap="square" rtlCol="0">
            <a:spAutoFit/>
          </a:bodyPr>
          <a:lstStyle/>
          <a:p>
            <a:r>
              <a:rPr lang="en-GB" dirty="0"/>
              <a:t>Where  else can you look for information?</a:t>
            </a:r>
          </a:p>
        </p:txBody>
      </p:sp>
      <p:sp>
        <p:nvSpPr>
          <p:cNvPr id="6" name="TextBox 5">
            <a:extLst>
              <a:ext uri="{FF2B5EF4-FFF2-40B4-BE49-F238E27FC236}">
                <a16:creationId xmlns:a16="http://schemas.microsoft.com/office/drawing/2014/main" id="{34FB1C92-7159-2FC0-F1C3-D2AD8DCF2506}"/>
              </a:ext>
            </a:extLst>
          </p:cNvPr>
          <p:cNvSpPr txBox="1"/>
          <p:nvPr/>
        </p:nvSpPr>
        <p:spPr>
          <a:xfrm>
            <a:off x="-64452" y="4399047"/>
            <a:ext cx="4572000" cy="369332"/>
          </a:xfrm>
          <a:prstGeom prst="rect">
            <a:avLst/>
          </a:prstGeom>
          <a:noFill/>
        </p:spPr>
        <p:txBody>
          <a:bodyPr wrap="square">
            <a:spAutoFit/>
          </a:bodyPr>
          <a:lstStyle/>
          <a:p>
            <a:pPr lvl="1">
              <a:spcAft>
                <a:spcPts val="0"/>
              </a:spcAft>
            </a:pPr>
            <a:r>
              <a:rPr lang="en-GB" sz="1800" dirty="0"/>
              <a:t>Places:</a:t>
            </a:r>
          </a:p>
        </p:txBody>
      </p:sp>
      <p:pic>
        <p:nvPicPr>
          <p:cNvPr id="10" name="Picture 9">
            <a:extLst>
              <a:ext uri="{FF2B5EF4-FFF2-40B4-BE49-F238E27FC236}">
                <a16:creationId xmlns:a16="http://schemas.microsoft.com/office/drawing/2014/main" id="{FEAF3CF8-1079-0C5D-660B-C94FFB92C37D}"/>
              </a:ext>
            </a:extLst>
          </p:cNvPr>
          <p:cNvPicPr>
            <a:picLocks noChangeAspect="1"/>
          </p:cNvPicPr>
          <p:nvPr/>
        </p:nvPicPr>
        <p:blipFill rotWithShape="1">
          <a:blip r:embed="rId3"/>
          <a:srcRect b="15048"/>
          <a:stretch/>
        </p:blipFill>
        <p:spPr>
          <a:xfrm>
            <a:off x="231535" y="2627967"/>
            <a:ext cx="1997204" cy="1298249"/>
          </a:xfrm>
          <a:prstGeom prst="rect">
            <a:avLst/>
          </a:prstGeom>
        </p:spPr>
      </p:pic>
      <p:sp>
        <p:nvSpPr>
          <p:cNvPr id="13" name="TextBox 12">
            <a:extLst>
              <a:ext uri="{FF2B5EF4-FFF2-40B4-BE49-F238E27FC236}">
                <a16:creationId xmlns:a16="http://schemas.microsoft.com/office/drawing/2014/main" id="{3F0AD5A2-2D79-4C2E-5573-FE751863450E}"/>
              </a:ext>
            </a:extLst>
          </p:cNvPr>
          <p:cNvSpPr txBox="1"/>
          <p:nvPr/>
        </p:nvSpPr>
        <p:spPr>
          <a:xfrm>
            <a:off x="-64452" y="2258635"/>
            <a:ext cx="2868023" cy="923330"/>
          </a:xfrm>
          <a:prstGeom prst="rect">
            <a:avLst/>
          </a:prstGeom>
          <a:noFill/>
        </p:spPr>
        <p:txBody>
          <a:bodyPr wrap="square">
            <a:spAutoFit/>
          </a:bodyPr>
          <a:lstStyle/>
          <a:p>
            <a:pPr lvl="1">
              <a:spcAft>
                <a:spcPts val="0"/>
              </a:spcAft>
            </a:pPr>
            <a:r>
              <a:rPr lang="en-GB" sz="1800" dirty="0"/>
              <a:t>Books:</a:t>
            </a:r>
          </a:p>
          <a:p>
            <a:pPr lvl="1">
              <a:spcAft>
                <a:spcPts val="0"/>
              </a:spcAft>
            </a:pPr>
            <a:endParaRPr lang="en-GB" dirty="0"/>
          </a:p>
          <a:p>
            <a:pPr lvl="1">
              <a:spcAft>
                <a:spcPts val="0"/>
              </a:spcAft>
            </a:pPr>
            <a:r>
              <a:rPr lang="en-GB" sz="1800" dirty="0"/>
              <a:t> </a:t>
            </a:r>
          </a:p>
        </p:txBody>
      </p:sp>
      <p:sp>
        <p:nvSpPr>
          <p:cNvPr id="15" name="TextBox 14">
            <a:extLst>
              <a:ext uri="{FF2B5EF4-FFF2-40B4-BE49-F238E27FC236}">
                <a16:creationId xmlns:a16="http://schemas.microsoft.com/office/drawing/2014/main" id="{2B5B22F5-9508-BB81-4DD9-391DDA4D1A35}"/>
              </a:ext>
            </a:extLst>
          </p:cNvPr>
          <p:cNvSpPr txBox="1"/>
          <p:nvPr/>
        </p:nvSpPr>
        <p:spPr>
          <a:xfrm>
            <a:off x="4978599" y="1911775"/>
            <a:ext cx="1478132" cy="369332"/>
          </a:xfrm>
          <a:prstGeom prst="rect">
            <a:avLst/>
          </a:prstGeom>
          <a:noFill/>
        </p:spPr>
        <p:txBody>
          <a:bodyPr wrap="square">
            <a:spAutoFit/>
          </a:bodyPr>
          <a:lstStyle/>
          <a:p>
            <a:pPr lvl="1">
              <a:spcAft>
                <a:spcPts val="0"/>
              </a:spcAft>
            </a:pPr>
            <a:r>
              <a:rPr lang="en-GB" sz="1800" dirty="0"/>
              <a:t>People:</a:t>
            </a:r>
            <a:endParaRPr lang="en-GB" dirty="0"/>
          </a:p>
        </p:txBody>
      </p:sp>
      <p:sp>
        <p:nvSpPr>
          <p:cNvPr id="17" name="TextBox 16">
            <a:extLst>
              <a:ext uri="{FF2B5EF4-FFF2-40B4-BE49-F238E27FC236}">
                <a16:creationId xmlns:a16="http://schemas.microsoft.com/office/drawing/2014/main" id="{2901A1C7-30F0-3BC8-FAED-F88F7B3CA2C5}"/>
              </a:ext>
            </a:extLst>
          </p:cNvPr>
          <p:cNvSpPr txBox="1"/>
          <p:nvPr/>
        </p:nvSpPr>
        <p:spPr>
          <a:xfrm>
            <a:off x="6456731" y="4361155"/>
            <a:ext cx="2152388" cy="369332"/>
          </a:xfrm>
          <a:prstGeom prst="rect">
            <a:avLst/>
          </a:prstGeom>
          <a:noFill/>
        </p:spPr>
        <p:txBody>
          <a:bodyPr wrap="square">
            <a:spAutoFit/>
          </a:bodyPr>
          <a:lstStyle/>
          <a:p>
            <a:pPr lvl="1">
              <a:spcAft>
                <a:spcPts val="600"/>
              </a:spcAft>
            </a:pPr>
            <a:r>
              <a:rPr lang="en-GB" sz="1800" baseline="0" dirty="0"/>
              <a:t>Documentaries</a:t>
            </a:r>
          </a:p>
        </p:txBody>
      </p:sp>
      <p:pic>
        <p:nvPicPr>
          <p:cNvPr id="19" name="Picture 18">
            <a:extLst>
              <a:ext uri="{FF2B5EF4-FFF2-40B4-BE49-F238E27FC236}">
                <a16:creationId xmlns:a16="http://schemas.microsoft.com/office/drawing/2014/main" id="{C58BA140-BB54-A674-E2F1-2AF8BE704C11}"/>
              </a:ext>
            </a:extLst>
          </p:cNvPr>
          <p:cNvPicPr>
            <a:picLocks noChangeAspect="1"/>
          </p:cNvPicPr>
          <p:nvPr/>
        </p:nvPicPr>
        <p:blipFill>
          <a:blip r:embed="rId4"/>
          <a:stretch>
            <a:fillRect/>
          </a:stretch>
        </p:blipFill>
        <p:spPr>
          <a:xfrm>
            <a:off x="361763" y="4791579"/>
            <a:ext cx="1067542" cy="1235470"/>
          </a:xfrm>
          <a:prstGeom prst="rect">
            <a:avLst/>
          </a:prstGeom>
        </p:spPr>
      </p:pic>
      <p:pic>
        <p:nvPicPr>
          <p:cNvPr id="21" name="Picture 20">
            <a:extLst>
              <a:ext uri="{FF2B5EF4-FFF2-40B4-BE49-F238E27FC236}">
                <a16:creationId xmlns:a16="http://schemas.microsoft.com/office/drawing/2014/main" id="{8DE73B5D-E8A7-BE97-A740-B177CABC2A9A}"/>
              </a:ext>
            </a:extLst>
          </p:cNvPr>
          <p:cNvPicPr>
            <a:picLocks noChangeAspect="1"/>
          </p:cNvPicPr>
          <p:nvPr/>
        </p:nvPicPr>
        <p:blipFill rotWithShape="1">
          <a:blip r:embed="rId5"/>
          <a:srcRect t="6793"/>
          <a:stretch/>
        </p:blipFill>
        <p:spPr>
          <a:xfrm>
            <a:off x="2851942" y="4681610"/>
            <a:ext cx="1380153" cy="1317402"/>
          </a:xfrm>
          <a:prstGeom prst="rect">
            <a:avLst/>
          </a:prstGeom>
        </p:spPr>
      </p:pic>
      <p:pic>
        <p:nvPicPr>
          <p:cNvPr id="23" name="Picture 22">
            <a:extLst>
              <a:ext uri="{FF2B5EF4-FFF2-40B4-BE49-F238E27FC236}">
                <a16:creationId xmlns:a16="http://schemas.microsoft.com/office/drawing/2014/main" id="{4A2BD67C-33E5-021F-7E00-43BC06AE5D51}"/>
              </a:ext>
            </a:extLst>
          </p:cNvPr>
          <p:cNvPicPr>
            <a:picLocks noChangeAspect="1"/>
          </p:cNvPicPr>
          <p:nvPr/>
        </p:nvPicPr>
        <p:blipFill>
          <a:blip r:embed="rId6"/>
          <a:stretch>
            <a:fillRect/>
          </a:stretch>
        </p:blipFill>
        <p:spPr>
          <a:xfrm>
            <a:off x="1616642" y="4933429"/>
            <a:ext cx="1072420" cy="1203736"/>
          </a:xfrm>
          <a:prstGeom prst="rect">
            <a:avLst/>
          </a:prstGeom>
        </p:spPr>
      </p:pic>
      <p:pic>
        <p:nvPicPr>
          <p:cNvPr id="27" name="Picture 26">
            <a:extLst>
              <a:ext uri="{FF2B5EF4-FFF2-40B4-BE49-F238E27FC236}">
                <a16:creationId xmlns:a16="http://schemas.microsoft.com/office/drawing/2014/main" id="{6C24619B-892B-3C80-FB09-7E5D7FAF0221}"/>
              </a:ext>
            </a:extLst>
          </p:cNvPr>
          <p:cNvPicPr>
            <a:picLocks noChangeAspect="1"/>
          </p:cNvPicPr>
          <p:nvPr/>
        </p:nvPicPr>
        <p:blipFill>
          <a:blip r:embed="rId7"/>
          <a:stretch>
            <a:fillRect/>
          </a:stretch>
        </p:blipFill>
        <p:spPr>
          <a:xfrm>
            <a:off x="6553744" y="2720300"/>
            <a:ext cx="1221087" cy="1579194"/>
          </a:xfrm>
          <a:prstGeom prst="rect">
            <a:avLst/>
          </a:prstGeom>
        </p:spPr>
      </p:pic>
      <p:pic>
        <p:nvPicPr>
          <p:cNvPr id="29" name="Picture 28">
            <a:extLst>
              <a:ext uri="{FF2B5EF4-FFF2-40B4-BE49-F238E27FC236}">
                <a16:creationId xmlns:a16="http://schemas.microsoft.com/office/drawing/2014/main" id="{2864A327-3CA5-0E96-1B7C-DD689131DB89}"/>
              </a:ext>
            </a:extLst>
          </p:cNvPr>
          <p:cNvPicPr>
            <a:picLocks noChangeAspect="1"/>
          </p:cNvPicPr>
          <p:nvPr/>
        </p:nvPicPr>
        <p:blipFill>
          <a:blip r:embed="rId8"/>
          <a:stretch>
            <a:fillRect/>
          </a:stretch>
        </p:blipFill>
        <p:spPr>
          <a:xfrm>
            <a:off x="8208069" y="3074141"/>
            <a:ext cx="802099" cy="1075987"/>
          </a:xfrm>
          <a:prstGeom prst="rect">
            <a:avLst/>
          </a:prstGeom>
        </p:spPr>
      </p:pic>
      <p:pic>
        <p:nvPicPr>
          <p:cNvPr id="25" name="Picture 24">
            <a:extLst>
              <a:ext uri="{FF2B5EF4-FFF2-40B4-BE49-F238E27FC236}">
                <a16:creationId xmlns:a16="http://schemas.microsoft.com/office/drawing/2014/main" id="{9C3A16BF-7A97-C23E-2D98-9CA1B2305D49}"/>
              </a:ext>
            </a:extLst>
          </p:cNvPr>
          <p:cNvPicPr>
            <a:picLocks noChangeAspect="1"/>
          </p:cNvPicPr>
          <p:nvPr/>
        </p:nvPicPr>
        <p:blipFill>
          <a:blip r:embed="rId9"/>
          <a:stretch>
            <a:fillRect/>
          </a:stretch>
        </p:blipFill>
        <p:spPr>
          <a:xfrm>
            <a:off x="7355583" y="1920240"/>
            <a:ext cx="1393223" cy="991914"/>
          </a:xfrm>
          <a:prstGeom prst="rect">
            <a:avLst/>
          </a:prstGeom>
        </p:spPr>
      </p:pic>
      <p:pic>
        <p:nvPicPr>
          <p:cNvPr id="31" name="Picture 30">
            <a:extLst>
              <a:ext uri="{FF2B5EF4-FFF2-40B4-BE49-F238E27FC236}">
                <a16:creationId xmlns:a16="http://schemas.microsoft.com/office/drawing/2014/main" id="{309E47FD-86ED-20CF-4084-F8C547CF61AD}"/>
              </a:ext>
            </a:extLst>
          </p:cNvPr>
          <p:cNvPicPr>
            <a:picLocks noChangeAspect="1"/>
          </p:cNvPicPr>
          <p:nvPr/>
        </p:nvPicPr>
        <p:blipFill>
          <a:blip r:embed="rId10"/>
          <a:stretch>
            <a:fillRect/>
          </a:stretch>
        </p:blipFill>
        <p:spPr>
          <a:xfrm>
            <a:off x="6243913" y="4709119"/>
            <a:ext cx="1685925" cy="647700"/>
          </a:xfrm>
          <a:prstGeom prst="rect">
            <a:avLst/>
          </a:prstGeom>
        </p:spPr>
      </p:pic>
      <p:pic>
        <p:nvPicPr>
          <p:cNvPr id="33" name="Picture 32">
            <a:extLst>
              <a:ext uri="{FF2B5EF4-FFF2-40B4-BE49-F238E27FC236}">
                <a16:creationId xmlns:a16="http://schemas.microsoft.com/office/drawing/2014/main" id="{E96161FD-C3C5-DB93-DEA4-0EC3D2041FAD}"/>
              </a:ext>
            </a:extLst>
          </p:cNvPr>
          <p:cNvPicPr>
            <a:picLocks noChangeAspect="1"/>
          </p:cNvPicPr>
          <p:nvPr/>
        </p:nvPicPr>
        <p:blipFill>
          <a:blip r:embed="rId11"/>
          <a:stretch>
            <a:fillRect/>
          </a:stretch>
        </p:blipFill>
        <p:spPr>
          <a:xfrm>
            <a:off x="7062880" y="5568997"/>
            <a:ext cx="1685926" cy="661566"/>
          </a:xfrm>
          <a:prstGeom prst="rect">
            <a:avLst/>
          </a:prstGeom>
        </p:spPr>
      </p:pic>
      <p:pic>
        <p:nvPicPr>
          <p:cNvPr id="35" name="Picture 34">
            <a:extLst>
              <a:ext uri="{FF2B5EF4-FFF2-40B4-BE49-F238E27FC236}">
                <a16:creationId xmlns:a16="http://schemas.microsoft.com/office/drawing/2014/main" id="{8DA24C1B-7AF4-2739-1451-478AE5E29E12}"/>
              </a:ext>
            </a:extLst>
          </p:cNvPr>
          <p:cNvPicPr>
            <a:picLocks noChangeAspect="1"/>
          </p:cNvPicPr>
          <p:nvPr/>
        </p:nvPicPr>
        <p:blipFill>
          <a:blip r:embed="rId12"/>
          <a:stretch>
            <a:fillRect/>
          </a:stretch>
        </p:blipFill>
        <p:spPr>
          <a:xfrm>
            <a:off x="5017000" y="5408926"/>
            <a:ext cx="1597224" cy="1028612"/>
          </a:xfrm>
          <a:prstGeom prst="rect">
            <a:avLst/>
          </a:prstGeom>
        </p:spPr>
      </p:pic>
      <p:pic>
        <p:nvPicPr>
          <p:cNvPr id="37" name="Picture 36">
            <a:extLst>
              <a:ext uri="{FF2B5EF4-FFF2-40B4-BE49-F238E27FC236}">
                <a16:creationId xmlns:a16="http://schemas.microsoft.com/office/drawing/2014/main" id="{179876CE-7D00-AC20-D829-EDB57FCB4639}"/>
              </a:ext>
            </a:extLst>
          </p:cNvPr>
          <p:cNvPicPr>
            <a:picLocks noChangeAspect="1"/>
          </p:cNvPicPr>
          <p:nvPr/>
        </p:nvPicPr>
        <p:blipFill>
          <a:blip r:embed="rId13"/>
          <a:stretch>
            <a:fillRect/>
          </a:stretch>
        </p:blipFill>
        <p:spPr>
          <a:xfrm>
            <a:off x="5535280" y="2281107"/>
            <a:ext cx="1063697" cy="991914"/>
          </a:xfrm>
          <a:prstGeom prst="ellipse">
            <a:avLst/>
          </a:prstGeom>
        </p:spPr>
      </p:pic>
      <p:sp>
        <p:nvSpPr>
          <p:cNvPr id="38" name="TextBox 37">
            <a:extLst>
              <a:ext uri="{FF2B5EF4-FFF2-40B4-BE49-F238E27FC236}">
                <a16:creationId xmlns:a16="http://schemas.microsoft.com/office/drawing/2014/main" id="{40B4A175-6A61-C122-7A94-5D88FFFD338D}"/>
              </a:ext>
            </a:extLst>
          </p:cNvPr>
          <p:cNvSpPr txBox="1"/>
          <p:nvPr/>
        </p:nvSpPr>
        <p:spPr>
          <a:xfrm>
            <a:off x="2338626" y="2298389"/>
            <a:ext cx="3086100" cy="2308324"/>
          </a:xfrm>
          <a:prstGeom prst="rect">
            <a:avLst/>
          </a:prstGeom>
          <a:solidFill>
            <a:srgbClr val="F58B1D">
              <a:alpha val="20000"/>
            </a:srgbClr>
          </a:solidFill>
        </p:spPr>
        <p:txBody>
          <a:bodyPr wrap="square" rtlCol="0">
            <a:spAutoFit/>
          </a:bodyPr>
          <a:lstStyle/>
          <a:p>
            <a:r>
              <a:rPr lang="en-GB" sz="1200" dirty="0"/>
              <a:t>Use your local and school libraries to find books and other media on your topic of choice.</a:t>
            </a:r>
          </a:p>
          <a:p>
            <a:r>
              <a:rPr lang="en-GB" sz="1200" b="1" dirty="0"/>
              <a:t>Libraries can give you access to some of the following:</a:t>
            </a:r>
          </a:p>
          <a:p>
            <a:pPr marL="171450" indent="-171450">
              <a:buFont typeface="Arial" panose="020B0604020202020204" pitchFamily="34" charset="0"/>
              <a:buChar char="•"/>
            </a:pPr>
            <a:r>
              <a:rPr lang="en-GB" sz="1200" dirty="0"/>
              <a:t>Reference books</a:t>
            </a:r>
          </a:p>
          <a:p>
            <a:pPr marL="171450" indent="-171450">
              <a:buFont typeface="Arial" panose="020B0604020202020204" pitchFamily="34" charset="0"/>
              <a:buChar char="•"/>
            </a:pPr>
            <a:r>
              <a:rPr lang="en-GB" sz="1200" dirty="0"/>
              <a:t>Audiobooks</a:t>
            </a:r>
          </a:p>
          <a:p>
            <a:pPr marL="171450" indent="-171450">
              <a:buFont typeface="Arial" panose="020B0604020202020204" pitchFamily="34" charset="0"/>
              <a:buChar char="•"/>
            </a:pPr>
            <a:r>
              <a:rPr lang="en-GB" sz="1200" dirty="0" err="1"/>
              <a:t>eMagazines</a:t>
            </a:r>
            <a:endParaRPr lang="en-GB" sz="1200" dirty="0"/>
          </a:p>
          <a:p>
            <a:pPr marL="171450" indent="-171450">
              <a:buFont typeface="Arial" panose="020B0604020202020204" pitchFamily="34" charset="0"/>
              <a:buChar char="•"/>
            </a:pPr>
            <a:r>
              <a:rPr lang="en-GB" sz="1200" dirty="0"/>
              <a:t>CDs and DVDs</a:t>
            </a:r>
          </a:p>
          <a:p>
            <a:pPr marL="171450" indent="-171450">
              <a:buFont typeface="Arial" panose="020B0604020202020204" pitchFamily="34" charset="0"/>
              <a:buChar char="•"/>
            </a:pPr>
            <a:r>
              <a:rPr lang="en-GB" sz="1200" dirty="0"/>
              <a:t>Local newspaper archives</a:t>
            </a:r>
          </a:p>
          <a:p>
            <a:pPr marL="171450" indent="-171450">
              <a:buFont typeface="Arial" panose="020B0604020202020204" pitchFamily="34" charset="0"/>
              <a:buChar char="•"/>
            </a:pPr>
            <a:r>
              <a:rPr lang="en-GB" sz="1200" dirty="0"/>
              <a:t>Librarians  - they know how to find information </a:t>
            </a:r>
            <a:r>
              <a:rPr lang="en-GB" sz="1200" b="1" dirty="0"/>
              <a:t>really</a:t>
            </a:r>
            <a:r>
              <a:rPr lang="en-GB" sz="1200" dirty="0"/>
              <a:t> well!</a:t>
            </a:r>
          </a:p>
        </p:txBody>
      </p:sp>
      <p:sp>
        <p:nvSpPr>
          <p:cNvPr id="39" name="TextBox 38">
            <a:extLst>
              <a:ext uri="{FF2B5EF4-FFF2-40B4-BE49-F238E27FC236}">
                <a16:creationId xmlns:a16="http://schemas.microsoft.com/office/drawing/2014/main" id="{6AD8901C-9A89-A520-8308-A3086FFFD92A}"/>
              </a:ext>
            </a:extLst>
          </p:cNvPr>
          <p:cNvSpPr txBox="1"/>
          <p:nvPr/>
        </p:nvSpPr>
        <p:spPr>
          <a:xfrm>
            <a:off x="2351859" y="2320327"/>
            <a:ext cx="3086100" cy="2123658"/>
          </a:xfrm>
          <a:prstGeom prst="rect">
            <a:avLst/>
          </a:prstGeom>
          <a:solidFill>
            <a:srgbClr val="F58B1D">
              <a:alpha val="50196"/>
            </a:srgbClr>
          </a:solidFill>
        </p:spPr>
        <p:txBody>
          <a:bodyPr wrap="square" rtlCol="0">
            <a:spAutoFit/>
          </a:bodyPr>
          <a:lstStyle/>
          <a:p>
            <a:r>
              <a:rPr lang="en-GB" sz="1200" dirty="0"/>
              <a:t>There are people you can speak to or listen to who might be able to help you to learn more about your chosen topic or direct you to helpful resources:</a:t>
            </a:r>
          </a:p>
          <a:p>
            <a:pPr marL="171450" indent="-171450">
              <a:buFont typeface="Arial" panose="020B0604020202020204" pitchFamily="34" charset="0"/>
              <a:buChar char="•"/>
            </a:pPr>
            <a:r>
              <a:rPr lang="en-GB" sz="1200" dirty="0"/>
              <a:t>Podcasts</a:t>
            </a:r>
          </a:p>
          <a:p>
            <a:pPr marL="171450" indent="-171450">
              <a:buFont typeface="Arial" panose="020B0604020202020204" pitchFamily="34" charset="0"/>
              <a:buChar char="•"/>
            </a:pPr>
            <a:r>
              <a:rPr lang="en-GB" sz="1200" dirty="0"/>
              <a:t>Youtubers</a:t>
            </a:r>
          </a:p>
          <a:p>
            <a:pPr marL="171450" indent="-171450">
              <a:buFont typeface="Arial" panose="020B0604020202020204" pitchFamily="34" charset="0"/>
              <a:buChar char="•"/>
            </a:pPr>
            <a:r>
              <a:rPr lang="en-GB" sz="1200" dirty="0"/>
              <a:t>Teachers</a:t>
            </a:r>
          </a:p>
          <a:p>
            <a:pPr marL="171450" indent="-171450">
              <a:buFont typeface="Arial" panose="020B0604020202020204" pitchFamily="34" charset="0"/>
              <a:buChar char="•"/>
            </a:pPr>
            <a:r>
              <a:rPr lang="en-GB" sz="1200" dirty="0"/>
              <a:t>Grandparents/parents </a:t>
            </a:r>
          </a:p>
          <a:p>
            <a:pPr marL="171450" indent="-171450">
              <a:buFont typeface="Arial" panose="020B0604020202020204" pitchFamily="34" charset="0"/>
              <a:buChar char="•"/>
            </a:pPr>
            <a:r>
              <a:rPr lang="en-GB" sz="1200" dirty="0"/>
              <a:t>Coaches/tutors</a:t>
            </a:r>
          </a:p>
          <a:p>
            <a:r>
              <a:rPr lang="en-GB" sz="1200" i="1" dirty="0"/>
              <a:t>Be wary of online sources of information  - are they experts, or do they just think they are?</a:t>
            </a:r>
          </a:p>
        </p:txBody>
      </p:sp>
      <p:sp>
        <p:nvSpPr>
          <p:cNvPr id="40" name="TextBox 39">
            <a:extLst>
              <a:ext uri="{FF2B5EF4-FFF2-40B4-BE49-F238E27FC236}">
                <a16:creationId xmlns:a16="http://schemas.microsoft.com/office/drawing/2014/main" id="{58E24C97-04A3-1FEE-4900-8778F18C45AC}"/>
              </a:ext>
            </a:extLst>
          </p:cNvPr>
          <p:cNvSpPr txBox="1"/>
          <p:nvPr/>
        </p:nvSpPr>
        <p:spPr>
          <a:xfrm>
            <a:off x="2338626" y="2292473"/>
            <a:ext cx="3086100" cy="1938992"/>
          </a:xfrm>
          <a:prstGeom prst="rect">
            <a:avLst/>
          </a:prstGeom>
          <a:solidFill>
            <a:srgbClr val="F58B1D">
              <a:alpha val="74902"/>
            </a:srgbClr>
          </a:solidFill>
        </p:spPr>
        <p:txBody>
          <a:bodyPr wrap="square" rtlCol="0">
            <a:spAutoFit/>
          </a:bodyPr>
          <a:lstStyle/>
          <a:p>
            <a:r>
              <a:rPr lang="en-GB" sz="1200" dirty="0"/>
              <a:t>You could think about places you have been, that you could visit, or that do a virtual visit. Places that could teach you more about your chosen topic might be:</a:t>
            </a:r>
          </a:p>
          <a:p>
            <a:pPr marL="171450" indent="-171450">
              <a:buFont typeface="Arial" panose="020B0604020202020204" pitchFamily="34" charset="0"/>
              <a:buChar char="•"/>
            </a:pPr>
            <a:r>
              <a:rPr lang="en-GB" sz="1200" dirty="0"/>
              <a:t>Museums</a:t>
            </a:r>
          </a:p>
          <a:p>
            <a:pPr marL="171450" indent="-171450">
              <a:buFont typeface="Arial" panose="020B0604020202020204" pitchFamily="34" charset="0"/>
              <a:buChar char="•"/>
            </a:pPr>
            <a:r>
              <a:rPr lang="en-GB" sz="1200" dirty="0"/>
              <a:t>Art Galleries</a:t>
            </a:r>
          </a:p>
          <a:p>
            <a:pPr marL="171450" indent="-171450">
              <a:buFont typeface="Arial" panose="020B0604020202020204" pitchFamily="34" charset="0"/>
              <a:buChar char="•"/>
            </a:pPr>
            <a:r>
              <a:rPr lang="en-GB" sz="1200" dirty="0"/>
              <a:t>Castles/heritage sites</a:t>
            </a:r>
          </a:p>
          <a:p>
            <a:pPr marL="171450" indent="-171450">
              <a:buFont typeface="Arial" panose="020B0604020202020204" pitchFamily="34" charset="0"/>
              <a:buChar char="•"/>
            </a:pPr>
            <a:r>
              <a:rPr lang="en-GB" sz="1200" dirty="0"/>
              <a:t>Zoos</a:t>
            </a:r>
          </a:p>
          <a:p>
            <a:pPr marL="171450" indent="-171450">
              <a:buFont typeface="Arial" panose="020B0604020202020204" pitchFamily="34" charset="0"/>
              <a:buChar char="•"/>
            </a:pPr>
            <a:r>
              <a:rPr lang="en-GB" sz="1200" dirty="0"/>
              <a:t>Science centres</a:t>
            </a:r>
          </a:p>
          <a:p>
            <a:pPr marL="171450" indent="-171450">
              <a:buFont typeface="Arial" panose="020B0604020202020204" pitchFamily="34" charset="0"/>
              <a:buChar char="•"/>
            </a:pPr>
            <a:r>
              <a:rPr lang="en-GB" sz="1200" dirty="0"/>
              <a:t>Local clubs and groups</a:t>
            </a:r>
          </a:p>
        </p:txBody>
      </p:sp>
      <p:sp>
        <p:nvSpPr>
          <p:cNvPr id="41" name="TextBox 40">
            <a:extLst>
              <a:ext uri="{FF2B5EF4-FFF2-40B4-BE49-F238E27FC236}">
                <a16:creationId xmlns:a16="http://schemas.microsoft.com/office/drawing/2014/main" id="{CC43E8BD-29A3-2D4E-4BE4-3244E7FEDDF1}"/>
              </a:ext>
            </a:extLst>
          </p:cNvPr>
          <p:cNvSpPr txBox="1"/>
          <p:nvPr/>
        </p:nvSpPr>
        <p:spPr>
          <a:xfrm>
            <a:off x="1369169" y="2298389"/>
            <a:ext cx="4068790" cy="3785652"/>
          </a:xfrm>
          <a:prstGeom prst="rect">
            <a:avLst/>
          </a:prstGeom>
          <a:solidFill>
            <a:srgbClr val="F58B1D"/>
          </a:solidFill>
        </p:spPr>
        <p:txBody>
          <a:bodyPr wrap="square" rtlCol="0">
            <a:spAutoFit/>
          </a:bodyPr>
          <a:lstStyle/>
          <a:p>
            <a:r>
              <a:rPr lang="en-GB" sz="1200" dirty="0"/>
              <a:t>Documentaries can be a great source of additional information. Netflix, BBC, National Geographic, Disney+ have some great examples. Consider:</a:t>
            </a:r>
          </a:p>
          <a:p>
            <a:endParaRPr lang="en-GB" sz="1200" dirty="0"/>
          </a:p>
          <a:p>
            <a:r>
              <a:rPr lang="en-GB" sz="1200" b="1" i="1" dirty="0"/>
              <a:t>Pros</a:t>
            </a:r>
            <a:r>
              <a:rPr lang="en-GB" sz="1200" dirty="0"/>
              <a:t>: </a:t>
            </a:r>
          </a:p>
          <a:p>
            <a:r>
              <a:rPr lang="en-GB" sz="1200" dirty="0"/>
              <a:t>1. Documentaries can provide a lot of information in a short amount of time. </a:t>
            </a:r>
          </a:p>
          <a:p>
            <a:r>
              <a:rPr lang="en-GB" sz="1200" dirty="0"/>
              <a:t>2. They often feature interviews with experts and people who have experienced the topic first-hand, which can give you a more complete understanding of the subject. </a:t>
            </a:r>
          </a:p>
          <a:p>
            <a:r>
              <a:rPr lang="en-GB" sz="1200" dirty="0"/>
              <a:t>3. Documentaries can be entertaining and engaging, making it easier to stay focused on the topic. </a:t>
            </a:r>
          </a:p>
          <a:p>
            <a:r>
              <a:rPr lang="en-GB" sz="1200" b="1" i="1" dirty="0"/>
              <a:t>Cons: </a:t>
            </a:r>
          </a:p>
          <a:p>
            <a:r>
              <a:rPr lang="en-GB" sz="1200" dirty="0"/>
              <a:t>1. Documentaries can be biased, so it's important to look for multiple sources of information to get a more balanced view. </a:t>
            </a:r>
          </a:p>
          <a:p>
            <a:r>
              <a:rPr lang="en-GB" sz="1200" dirty="0"/>
              <a:t>2. Documentaries can be outdated, so it's important to make sure the information is still relevant. </a:t>
            </a:r>
          </a:p>
          <a:p>
            <a:r>
              <a:rPr lang="en-GB" sz="1200" dirty="0"/>
              <a:t>3. Documentaries can be long and complex, so it's important to take breaks and focus on the most important points.</a:t>
            </a:r>
          </a:p>
          <a:p>
            <a:endParaRPr lang="en-GB" sz="1200" dirty="0"/>
          </a:p>
        </p:txBody>
      </p:sp>
      <p:pic>
        <p:nvPicPr>
          <p:cNvPr id="7" name="Picture 6" descr="A black x on a white background&#10;&#10;Description automatically generated">
            <a:extLst>
              <a:ext uri="{FF2B5EF4-FFF2-40B4-BE49-F238E27FC236}">
                <a16:creationId xmlns:a16="http://schemas.microsoft.com/office/drawing/2014/main" id="{1670BB7E-9983-D631-E999-0848434525D8}"/>
              </a:ext>
            </a:extLst>
          </p:cNvPr>
          <p:cNvPicPr>
            <a:picLocks noGrp="1" noRot="1" noMove="1" noResize="1" noEditPoints="1" noAdjustHandles="1" noChangeArrowheads="1" noChangeShapeType="1" noCrop="1"/>
          </p:cNvPicPr>
          <p:nvPr/>
        </p:nvPicPr>
        <p:blipFill rotWithShape="1">
          <a:blip r:embed="rId14"/>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406773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3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39"/>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37"/>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5"/>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27"/>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9"/>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40"/>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nodeType="clickEffect">
                                  <p:stCondLst>
                                    <p:cond delay="0"/>
                                  </p:stCondLst>
                                  <p:childTnLst>
                                    <p:set>
                                      <p:cBhvr>
                                        <p:cTn id="66" dur="1" fill="hold">
                                          <p:stCondLst>
                                            <p:cond delay="0"/>
                                          </p:stCondLst>
                                        </p:cTn>
                                        <p:tgtEl>
                                          <p:spTgt spid="19"/>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23"/>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21"/>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A66A968-B497-01CB-CB51-67632AE8BF57}"/>
              </a:ext>
            </a:extLst>
          </p:cNvPr>
          <p:cNvPicPr>
            <a:picLocks noChangeAspect="1"/>
          </p:cNvPicPr>
          <p:nvPr/>
        </p:nvPicPr>
        <p:blipFill>
          <a:blip r:embed="rId3"/>
          <a:stretch>
            <a:fillRect/>
          </a:stretch>
        </p:blipFill>
        <p:spPr>
          <a:xfrm rot="20686169" flipH="1">
            <a:off x="7331739" y="4978587"/>
            <a:ext cx="1166581" cy="1092956"/>
          </a:xfrm>
          <a:prstGeom prst="rect">
            <a:avLst/>
          </a:prstGeom>
        </p:spPr>
      </p:pic>
      <p:sp>
        <p:nvSpPr>
          <p:cNvPr id="2" name="Date Placeholder 1">
            <a:extLst>
              <a:ext uri="{FF2B5EF4-FFF2-40B4-BE49-F238E27FC236}">
                <a16:creationId xmlns:a16="http://schemas.microsoft.com/office/drawing/2014/main" id="{FBCF22DC-FB63-E719-5929-198EFF487C4D}"/>
              </a:ext>
            </a:extLst>
          </p:cNvPr>
          <p:cNvSpPr>
            <a:spLocks noGrp="1"/>
          </p:cNvSpPr>
          <p:nvPr>
            <p:ph type="dt" sz="half" idx="10"/>
          </p:nvPr>
        </p:nvSpPr>
        <p:spPr/>
        <p:txBody>
          <a:bodyPr/>
          <a:lstStyle/>
          <a:p>
            <a:r>
              <a:rPr lang="en-GB"/>
              <a:t>07/03/2024</a:t>
            </a:r>
          </a:p>
        </p:txBody>
      </p:sp>
      <p:sp>
        <p:nvSpPr>
          <p:cNvPr id="3" name="Footer Placeholder 2">
            <a:extLst>
              <a:ext uri="{FF2B5EF4-FFF2-40B4-BE49-F238E27FC236}">
                <a16:creationId xmlns:a16="http://schemas.microsoft.com/office/drawing/2014/main" id="{64FA32DC-5929-83CE-F689-B44217A60E34}"/>
              </a:ext>
            </a:extLst>
          </p:cNvPr>
          <p:cNvSpPr>
            <a:spLocks noGrp="1"/>
          </p:cNvSpPr>
          <p:nvPr>
            <p:ph type="ftr" sz="quarter" idx="11"/>
          </p:nvPr>
        </p:nvSpPr>
        <p:spPr>
          <a:xfrm>
            <a:off x="2091447" y="6356351"/>
            <a:ext cx="4289897"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4E9C44BB-BB7E-8C83-5B34-69A15BC93E34}"/>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Title 1">
            <a:extLst>
              <a:ext uri="{FF2B5EF4-FFF2-40B4-BE49-F238E27FC236}">
                <a16:creationId xmlns:a16="http://schemas.microsoft.com/office/drawing/2014/main" id="{440FFEFE-DD8F-DF67-3BDD-D4BE9C5A4015}"/>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2: Locate and explore</a:t>
            </a:r>
          </a:p>
        </p:txBody>
      </p:sp>
      <p:pic>
        <p:nvPicPr>
          <p:cNvPr id="15" name="Picture 14">
            <a:extLst>
              <a:ext uri="{FF2B5EF4-FFF2-40B4-BE49-F238E27FC236}">
                <a16:creationId xmlns:a16="http://schemas.microsoft.com/office/drawing/2014/main" id="{7DF2B93B-1112-8FD3-C431-A841292837DC}"/>
              </a:ext>
            </a:extLst>
          </p:cNvPr>
          <p:cNvPicPr>
            <a:picLocks noChangeAspect="1"/>
          </p:cNvPicPr>
          <p:nvPr/>
        </p:nvPicPr>
        <p:blipFill>
          <a:blip r:embed="rId4"/>
          <a:stretch>
            <a:fillRect/>
          </a:stretch>
        </p:blipFill>
        <p:spPr>
          <a:xfrm>
            <a:off x="7060085" y="3146371"/>
            <a:ext cx="1491580" cy="1634253"/>
          </a:xfrm>
          <a:prstGeom prst="rect">
            <a:avLst/>
          </a:prstGeom>
        </p:spPr>
      </p:pic>
      <p:sp>
        <p:nvSpPr>
          <p:cNvPr id="16" name="Rectangle 15">
            <a:extLst>
              <a:ext uri="{FF2B5EF4-FFF2-40B4-BE49-F238E27FC236}">
                <a16:creationId xmlns:a16="http://schemas.microsoft.com/office/drawing/2014/main" id="{40BDB570-A2DC-E127-FB67-427DC80A9A77}"/>
              </a:ext>
            </a:extLst>
          </p:cNvPr>
          <p:cNvSpPr/>
          <p:nvPr/>
        </p:nvSpPr>
        <p:spPr>
          <a:xfrm>
            <a:off x="361761" y="3212757"/>
            <a:ext cx="6434454" cy="1421027"/>
          </a:xfrm>
          <a:prstGeom prst="rect">
            <a:avLst/>
          </a:prstGeom>
          <a:solidFill>
            <a:srgbClr val="E8F1A5"/>
          </a:solidFill>
        </p:spPr>
        <p:style>
          <a:lnRef idx="2">
            <a:schemeClr val="dk1"/>
          </a:lnRef>
          <a:fillRef idx="1">
            <a:schemeClr val="lt1"/>
          </a:fillRef>
          <a:effectRef idx="0">
            <a:schemeClr val="dk1"/>
          </a:effectRef>
          <a:fontRef idx="minor">
            <a:schemeClr val="dk1"/>
          </a:fontRef>
        </p:style>
        <p:txBody>
          <a:bodyPr rtlCol="0" anchor="ctr"/>
          <a:lstStyle/>
          <a:p>
            <a:r>
              <a:rPr lang="en-GB" sz="1400" b="1" i="1" dirty="0"/>
              <a:t>Skimming</a:t>
            </a:r>
            <a:r>
              <a:rPr lang="en-GB" sz="1400" dirty="0"/>
              <a:t> is when you quickly read through a text to get the main ideas. To do this, you should:</a:t>
            </a:r>
          </a:p>
          <a:p>
            <a:pPr marL="285750" indent="-285750">
              <a:buFont typeface="Arial" panose="020B0604020202020204" pitchFamily="34" charset="0"/>
              <a:buChar char="•"/>
            </a:pPr>
            <a:r>
              <a:rPr lang="en-GB" sz="1400" dirty="0"/>
              <a:t>look at the </a:t>
            </a:r>
            <a:r>
              <a:rPr lang="en-GB" sz="1400" b="1" dirty="0"/>
              <a:t>headings, subheadings, </a:t>
            </a:r>
            <a:r>
              <a:rPr lang="en-GB" sz="1400" dirty="0"/>
              <a:t>and any </a:t>
            </a:r>
            <a:r>
              <a:rPr lang="en-GB" sz="1400" b="1" dirty="0"/>
              <a:t>bolded words</a:t>
            </a:r>
            <a:r>
              <a:rPr lang="en-GB" sz="1400" dirty="0"/>
              <a:t>. </a:t>
            </a:r>
          </a:p>
          <a:p>
            <a:pPr marL="285750" indent="-285750">
              <a:buFont typeface="Arial" panose="020B0604020202020204" pitchFamily="34" charset="0"/>
              <a:buChar char="•"/>
            </a:pPr>
            <a:r>
              <a:rPr lang="en-GB" sz="1400" dirty="0"/>
              <a:t>look at the first and last sentences of each paragraph. </a:t>
            </a:r>
          </a:p>
          <a:p>
            <a:r>
              <a:rPr lang="en-GB" sz="1400" dirty="0"/>
              <a:t>This will help you get a general understanding of the text without having to read every single word.</a:t>
            </a:r>
          </a:p>
        </p:txBody>
      </p:sp>
      <p:sp>
        <p:nvSpPr>
          <p:cNvPr id="10" name="TextBox 9">
            <a:extLst>
              <a:ext uri="{FF2B5EF4-FFF2-40B4-BE49-F238E27FC236}">
                <a16:creationId xmlns:a16="http://schemas.microsoft.com/office/drawing/2014/main" id="{0F0C994F-B6AD-B4CD-D820-8C4F59151B3D}"/>
              </a:ext>
            </a:extLst>
          </p:cNvPr>
          <p:cNvSpPr txBox="1"/>
          <p:nvPr/>
        </p:nvSpPr>
        <p:spPr>
          <a:xfrm>
            <a:off x="361761" y="2347864"/>
            <a:ext cx="6434454" cy="1169551"/>
          </a:xfrm>
          <a:prstGeom prst="rect">
            <a:avLst/>
          </a:prstGeom>
          <a:noFill/>
        </p:spPr>
        <p:txBody>
          <a:bodyPr wrap="square">
            <a:spAutoFit/>
          </a:bodyPr>
          <a:lstStyle/>
          <a:p>
            <a:r>
              <a:rPr lang="en-GB" sz="1400" dirty="0"/>
              <a:t>Skimming and scanning are two important reading strategies that can help you quickly find information when researching a topic. These are especially important for research you undertake in books and online. </a:t>
            </a:r>
          </a:p>
          <a:p>
            <a:endParaRPr lang="en-GB" sz="1400" dirty="0"/>
          </a:p>
          <a:p>
            <a:endParaRPr lang="en-GB" sz="1400" dirty="0"/>
          </a:p>
        </p:txBody>
      </p:sp>
      <p:sp>
        <p:nvSpPr>
          <p:cNvPr id="11" name="TextBox 10">
            <a:extLst>
              <a:ext uri="{FF2B5EF4-FFF2-40B4-BE49-F238E27FC236}">
                <a16:creationId xmlns:a16="http://schemas.microsoft.com/office/drawing/2014/main" id="{6FAB2F84-F306-3E86-0241-8A51013E6212}"/>
              </a:ext>
            </a:extLst>
          </p:cNvPr>
          <p:cNvSpPr txBox="1"/>
          <p:nvPr/>
        </p:nvSpPr>
        <p:spPr>
          <a:xfrm>
            <a:off x="361761" y="1915297"/>
            <a:ext cx="5013427" cy="369332"/>
          </a:xfrm>
          <a:prstGeom prst="rect">
            <a:avLst/>
          </a:prstGeom>
          <a:noFill/>
        </p:spPr>
        <p:txBody>
          <a:bodyPr wrap="square" rtlCol="0">
            <a:spAutoFit/>
          </a:bodyPr>
          <a:lstStyle/>
          <a:p>
            <a:r>
              <a:rPr lang="en-GB" b="1" i="1" dirty="0"/>
              <a:t>Skimming and Scanning for Information</a:t>
            </a:r>
          </a:p>
        </p:txBody>
      </p:sp>
      <p:sp>
        <p:nvSpPr>
          <p:cNvPr id="17" name="Rectangle 16">
            <a:extLst>
              <a:ext uri="{FF2B5EF4-FFF2-40B4-BE49-F238E27FC236}">
                <a16:creationId xmlns:a16="http://schemas.microsoft.com/office/drawing/2014/main" id="{9457BEB3-7441-1C6E-B012-EB464E8BBE42}"/>
              </a:ext>
            </a:extLst>
          </p:cNvPr>
          <p:cNvSpPr/>
          <p:nvPr/>
        </p:nvSpPr>
        <p:spPr>
          <a:xfrm>
            <a:off x="361761" y="4784554"/>
            <a:ext cx="6434454" cy="1421027"/>
          </a:xfrm>
          <a:prstGeom prst="rect">
            <a:avLst/>
          </a:prstGeom>
          <a:solidFill>
            <a:srgbClr val="FCD107">
              <a:alpha val="20000"/>
            </a:srgbClr>
          </a:solidFill>
        </p:spPr>
        <p:style>
          <a:lnRef idx="2">
            <a:schemeClr val="dk1"/>
          </a:lnRef>
          <a:fillRef idx="1">
            <a:schemeClr val="lt1"/>
          </a:fillRef>
          <a:effectRef idx="0">
            <a:schemeClr val="dk1"/>
          </a:effectRef>
          <a:fontRef idx="minor">
            <a:schemeClr val="dk1"/>
          </a:fontRef>
        </p:style>
        <p:txBody>
          <a:bodyPr rtlCol="0" anchor="ctr"/>
          <a:lstStyle/>
          <a:p>
            <a:r>
              <a:rPr lang="en-GB" sz="1400" b="1" i="1" dirty="0"/>
              <a:t>Scanning </a:t>
            </a:r>
            <a:r>
              <a:rPr lang="en-GB" sz="1400" dirty="0"/>
              <a:t>is when you look for specific information in a text. To do this, you should:</a:t>
            </a:r>
          </a:p>
          <a:p>
            <a:pPr marL="285750" indent="-285750">
              <a:buFont typeface="Arial" panose="020B0604020202020204" pitchFamily="34" charset="0"/>
              <a:buChar char="•"/>
            </a:pPr>
            <a:r>
              <a:rPr lang="en-GB" sz="1400" dirty="0"/>
              <a:t>use </a:t>
            </a:r>
            <a:r>
              <a:rPr lang="en-GB" sz="1400" b="1" dirty="0"/>
              <a:t>keywords</a:t>
            </a:r>
            <a:r>
              <a:rPr lang="en-GB" sz="1400" dirty="0"/>
              <a:t> that are related to the topic you are researching. For example, if you are researching karate, you should look for words like “karate”, “martial arts”, and “self-defence”. </a:t>
            </a:r>
          </a:p>
          <a:p>
            <a:r>
              <a:rPr lang="en-GB" sz="1400" dirty="0"/>
              <a:t>This will help you quickly find the information you need without having to read through the entire text.</a:t>
            </a:r>
          </a:p>
        </p:txBody>
      </p:sp>
      <p:pic>
        <p:nvPicPr>
          <p:cNvPr id="4" name="Picture 3" descr="A black x on a white background&#10;&#10;Description automatically generated">
            <a:extLst>
              <a:ext uri="{FF2B5EF4-FFF2-40B4-BE49-F238E27FC236}">
                <a16:creationId xmlns:a16="http://schemas.microsoft.com/office/drawing/2014/main" id="{CE78442E-3225-B543-68C0-FB6855DD59FF}"/>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1906368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CF22DC-FB63-E719-5929-198EFF487C4D}"/>
              </a:ext>
            </a:extLst>
          </p:cNvPr>
          <p:cNvSpPr>
            <a:spLocks noGrp="1"/>
          </p:cNvSpPr>
          <p:nvPr>
            <p:ph type="dt" sz="half" idx="10"/>
          </p:nvPr>
        </p:nvSpPr>
        <p:spPr/>
        <p:txBody>
          <a:bodyPr/>
          <a:lstStyle/>
          <a:p>
            <a:r>
              <a:rPr lang="en-GB"/>
              <a:t>07/03/2024</a:t>
            </a:r>
          </a:p>
        </p:txBody>
      </p:sp>
      <p:sp>
        <p:nvSpPr>
          <p:cNvPr id="3" name="Footer Placeholder 2">
            <a:extLst>
              <a:ext uri="{FF2B5EF4-FFF2-40B4-BE49-F238E27FC236}">
                <a16:creationId xmlns:a16="http://schemas.microsoft.com/office/drawing/2014/main" id="{64FA32DC-5929-83CE-F689-B44217A60E34}"/>
              </a:ext>
            </a:extLst>
          </p:cNvPr>
          <p:cNvSpPr>
            <a:spLocks noGrp="1"/>
          </p:cNvSpPr>
          <p:nvPr>
            <p:ph type="ftr" sz="quarter" idx="11"/>
          </p:nvPr>
        </p:nvSpPr>
        <p:spPr>
          <a:xfrm>
            <a:off x="2411760" y="6356351"/>
            <a:ext cx="4096044"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4E9C44BB-BB7E-8C83-5B34-69A15BC93E34}"/>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6" name="Title 1">
            <a:extLst>
              <a:ext uri="{FF2B5EF4-FFF2-40B4-BE49-F238E27FC236}">
                <a16:creationId xmlns:a16="http://schemas.microsoft.com/office/drawing/2014/main" id="{440FFEFE-DD8F-DF67-3BDD-D4BE9C5A4015}"/>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2: Locate and explore</a:t>
            </a:r>
          </a:p>
        </p:txBody>
      </p:sp>
      <p:sp>
        <p:nvSpPr>
          <p:cNvPr id="11" name="TextBox 10">
            <a:extLst>
              <a:ext uri="{FF2B5EF4-FFF2-40B4-BE49-F238E27FC236}">
                <a16:creationId xmlns:a16="http://schemas.microsoft.com/office/drawing/2014/main" id="{6FAB2F84-F306-3E86-0241-8A51013E6212}"/>
              </a:ext>
            </a:extLst>
          </p:cNvPr>
          <p:cNvSpPr txBox="1"/>
          <p:nvPr/>
        </p:nvSpPr>
        <p:spPr>
          <a:xfrm>
            <a:off x="361761" y="1915297"/>
            <a:ext cx="5013427" cy="369332"/>
          </a:xfrm>
          <a:prstGeom prst="rect">
            <a:avLst/>
          </a:prstGeom>
          <a:noFill/>
        </p:spPr>
        <p:txBody>
          <a:bodyPr wrap="square" rtlCol="0">
            <a:spAutoFit/>
          </a:bodyPr>
          <a:lstStyle/>
          <a:p>
            <a:r>
              <a:rPr lang="en-GB" b="1" i="1" dirty="0"/>
              <a:t>Skimming and Scanning for Information: practice</a:t>
            </a:r>
          </a:p>
        </p:txBody>
      </p:sp>
      <p:sp>
        <p:nvSpPr>
          <p:cNvPr id="4" name="Rectangle 3">
            <a:extLst>
              <a:ext uri="{FF2B5EF4-FFF2-40B4-BE49-F238E27FC236}">
                <a16:creationId xmlns:a16="http://schemas.microsoft.com/office/drawing/2014/main" id="{6BEABB3E-9958-4DA7-1414-A766A9493E3C}"/>
              </a:ext>
            </a:extLst>
          </p:cNvPr>
          <p:cNvSpPr/>
          <p:nvPr/>
        </p:nvSpPr>
        <p:spPr>
          <a:xfrm>
            <a:off x="484433" y="2284629"/>
            <a:ext cx="5013427" cy="940485"/>
          </a:xfrm>
          <a:prstGeom prst="rect">
            <a:avLst/>
          </a:prstGeom>
          <a:solidFill>
            <a:srgbClr val="E8F1A5"/>
          </a:solidFill>
        </p:spPr>
        <p:style>
          <a:lnRef idx="2">
            <a:schemeClr val="dk1"/>
          </a:lnRef>
          <a:fillRef idx="1">
            <a:schemeClr val="lt1"/>
          </a:fillRef>
          <a:effectRef idx="0">
            <a:schemeClr val="dk1"/>
          </a:effectRef>
          <a:fontRef idx="minor">
            <a:schemeClr val="dk1"/>
          </a:fontRef>
        </p:style>
        <p:txBody>
          <a:bodyPr rtlCol="0" anchor="ctr"/>
          <a:lstStyle/>
          <a:p>
            <a:r>
              <a:rPr lang="en-GB" sz="1200" b="1" i="1" dirty="0"/>
              <a:t>Skimming</a:t>
            </a:r>
            <a:r>
              <a:rPr lang="en-GB" sz="1200" dirty="0"/>
              <a:t> is when you quickly read through a text to get the main ideas. To do this, you should:</a:t>
            </a:r>
          </a:p>
          <a:p>
            <a:pPr marL="285750" indent="-285750">
              <a:buFont typeface="Arial" panose="020B0604020202020204" pitchFamily="34" charset="0"/>
              <a:buChar char="•"/>
            </a:pPr>
            <a:r>
              <a:rPr lang="en-GB" sz="1200" dirty="0"/>
              <a:t>look at the </a:t>
            </a:r>
            <a:r>
              <a:rPr lang="en-GB" sz="1200" b="1" dirty="0"/>
              <a:t>headings, subheadings, </a:t>
            </a:r>
            <a:r>
              <a:rPr lang="en-GB" sz="1200" dirty="0"/>
              <a:t>and any </a:t>
            </a:r>
            <a:r>
              <a:rPr lang="en-GB" sz="1200" b="1" dirty="0"/>
              <a:t>bolded words</a:t>
            </a:r>
            <a:r>
              <a:rPr lang="en-GB" sz="1200" dirty="0"/>
              <a:t>. </a:t>
            </a:r>
          </a:p>
          <a:p>
            <a:pPr marL="285750" indent="-285750">
              <a:buFont typeface="Arial" panose="020B0604020202020204" pitchFamily="34" charset="0"/>
              <a:buChar char="•"/>
            </a:pPr>
            <a:r>
              <a:rPr lang="en-GB" sz="1200" dirty="0"/>
              <a:t>look at the first and last sentences of each paragraph. </a:t>
            </a:r>
          </a:p>
        </p:txBody>
      </p:sp>
      <p:sp>
        <p:nvSpPr>
          <p:cNvPr id="9" name="Oval 33">
            <a:extLst>
              <a:ext uri="{FF2B5EF4-FFF2-40B4-BE49-F238E27FC236}">
                <a16:creationId xmlns:a16="http://schemas.microsoft.com/office/drawing/2014/main" id="{66C12932-4985-50AA-F0F1-AF9A760E335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10" name="Oval 32">
            <a:extLst>
              <a:ext uri="{FF2B5EF4-FFF2-40B4-BE49-F238E27FC236}">
                <a16:creationId xmlns:a16="http://schemas.microsoft.com/office/drawing/2014/main" id="{B3D4CE0E-431A-4BA5-84C8-0BB8A01E7B1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2" name="Oval 31">
            <a:extLst>
              <a:ext uri="{FF2B5EF4-FFF2-40B4-BE49-F238E27FC236}">
                <a16:creationId xmlns:a16="http://schemas.microsoft.com/office/drawing/2014/main" id="{C7AA6361-CC36-7056-B67B-051FD767B19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3" name="Oval 30">
            <a:extLst>
              <a:ext uri="{FF2B5EF4-FFF2-40B4-BE49-F238E27FC236}">
                <a16:creationId xmlns:a16="http://schemas.microsoft.com/office/drawing/2014/main" id="{CE4FD6B1-18B9-8092-1579-D05FFDC8C30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4" name="Oval 29">
            <a:extLst>
              <a:ext uri="{FF2B5EF4-FFF2-40B4-BE49-F238E27FC236}">
                <a16:creationId xmlns:a16="http://schemas.microsoft.com/office/drawing/2014/main" id="{7AAF2789-5BEB-E9F5-5A0D-D5292150629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5" name="Oval 28">
            <a:extLst>
              <a:ext uri="{FF2B5EF4-FFF2-40B4-BE49-F238E27FC236}">
                <a16:creationId xmlns:a16="http://schemas.microsoft.com/office/drawing/2014/main" id="{39FE4696-7072-8B63-AA25-038A9F02412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6" name="Oval 27">
            <a:extLst>
              <a:ext uri="{FF2B5EF4-FFF2-40B4-BE49-F238E27FC236}">
                <a16:creationId xmlns:a16="http://schemas.microsoft.com/office/drawing/2014/main" id="{E221C180-46EB-96F7-F3E6-28D2CE2E5F7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7" name="Oval 26">
            <a:extLst>
              <a:ext uri="{FF2B5EF4-FFF2-40B4-BE49-F238E27FC236}">
                <a16:creationId xmlns:a16="http://schemas.microsoft.com/office/drawing/2014/main" id="{7442F22F-C942-B410-5C76-B36F456A8A26}"/>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8" name="Oval 25">
            <a:extLst>
              <a:ext uri="{FF2B5EF4-FFF2-40B4-BE49-F238E27FC236}">
                <a16:creationId xmlns:a16="http://schemas.microsoft.com/office/drawing/2014/main" id="{15C5677C-5105-874C-7133-8DE88685C7F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9" name="Oval 24">
            <a:extLst>
              <a:ext uri="{FF2B5EF4-FFF2-40B4-BE49-F238E27FC236}">
                <a16:creationId xmlns:a16="http://schemas.microsoft.com/office/drawing/2014/main" id="{E0B7E800-3FD8-BFB4-6107-AC68F2F91809}"/>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20" name="Oval 23">
            <a:extLst>
              <a:ext uri="{FF2B5EF4-FFF2-40B4-BE49-F238E27FC236}">
                <a16:creationId xmlns:a16="http://schemas.microsoft.com/office/drawing/2014/main" id="{90EB739F-4B6D-C10F-026B-03B41EABD1A2}"/>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21" name="Oval 22">
            <a:extLst>
              <a:ext uri="{FF2B5EF4-FFF2-40B4-BE49-F238E27FC236}">
                <a16:creationId xmlns:a16="http://schemas.microsoft.com/office/drawing/2014/main" id="{1B5451BB-6B8D-0689-1C64-A3F89D114EB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22" name="Oval 21">
            <a:extLst>
              <a:ext uri="{FF2B5EF4-FFF2-40B4-BE49-F238E27FC236}">
                <a16:creationId xmlns:a16="http://schemas.microsoft.com/office/drawing/2014/main" id="{1D32716E-20D2-C829-D6BE-017F3C724F5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23" name="Oval 20">
            <a:extLst>
              <a:ext uri="{FF2B5EF4-FFF2-40B4-BE49-F238E27FC236}">
                <a16:creationId xmlns:a16="http://schemas.microsoft.com/office/drawing/2014/main" id="{8AB6EEB2-D423-21A3-5CF2-4C856DF09E7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24" name="Oval 23">
            <a:extLst>
              <a:ext uri="{FF2B5EF4-FFF2-40B4-BE49-F238E27FC236}">
                <a16:creationId xmlns:a16="http://schemas.microsoft.com/office/drawing/2014/main" id="{E409C84E-4480-6858-C559-DF6F1D1901A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25" name="Oval 18">
            <a:extLst>
              <a:ext uri="{FF2B5EF4-FFF2-40B4-BE49-F238E27FC236}">
                <a16:creationId xmlns:a16="http://schemas.microsoft.com/office/drawing/2014/main" id="{73C77A5F-CCE2-69F5-6B42-64A3E290B73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26" name="Oval 17">
            <a:extLst>
              <a:ext uri="{FF2B5EF4-FFF2-40B4-BE49-F238E27FC236}">
                <a16:creationId xmlns:a16="http://schemas.microsoft.com/office/drawing/2014/main" id="{41EC8EAC-7962-3F4A-D49F-55054C36F64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27" name="Oval 16">
            <a:extLst>
              <a:ext uri="{FF2B5EF4-FFF2-40B4-BE49-F238E27FC236}">
                <a16:creationId xmlns:a16="http://schemas.microsoft.com/office/drawing/2014/main" id="{04D29CC6-28A1-448D-4C33-804FA5D24B71}"/>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28" name="Oval 15">
            <a:extLst>
              <a:ext uri="{FF2B5EF4-FFF2-40B4-BE49-F238E27FC236}">
                <a16:creationId xmlns:a16="http://schemas.microsoft.com/office/drawing/2014/main" id="{1E88FF83-BFDF-EFB6-CDDE-2F7B9BE5509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29" name="Oval 14">
            <a:extLst>
              <a:ext uri="{FF2B5EF4-FFF2-40B4-BE49-F238E27FC236}">
                <a16:creationId xmlns:a16="http://schemas.microsoft.com/office/drawing/2014/main" id="{78D69660-FFF6-94D1-91BC-E1F94D086BF2}"/>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30" name="Oval 13">
            <a:extLst>
              <a:ext uri="{FF2B5EF4-FFF2-40B4-BE49-F238E27FC236}">
                <a16:creationId xmlns:a16="http://schemas.microsoft.com/office/drawing/2014/main" id="{ECE32ADB-D946-5A5E-956A-A6B9C193E0E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31" name="Oval 12">
            <a:extLst>
              <a:ext uri="{FF2B5EF4-FFF2-40B4-BE49-F238E27FC236}">
                <a16:creationId xmlns:a16="http://schemas.microsoft.com/office/drawing/2014/main" id="{4AF3205F-228E-C263-1DE6-F497C6510C4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32" name="Oval 11">
            <a:extLst>
              <a:ext uri="{FF2B5EF4-FFF2-40B4-BE49-F238E27FC236}">
                <a16:creationId xmlns:a16="http://schemas.microsoft.com/office/drawing/2014/main" id="{C6418D95-7195-E8F9-589A-B34E8F9F3D9D}"/>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33" name="Oval 10">
            <a:extLst>
              <a:ext uri="{FF2B5EF4-FFF2-40B4-BE49-F238E27FC236}">
                <a16:creationId xmlns:a16="http://schemas.microsoft.com/office/drawing/2014/main" id="{9C48E834-2380-1466-4F97-1F6AF2F44D0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34" name="Oval 9">
            <a:extLst>
              <a:ext uri="{FF2B5EF4-FFF2-40B4-BE49-F238E27FC236}">
                <a16:creationId xmlns:a16="http://schemas.microsoft.com/office/drawing/2014/main" id="{B6D7F360-DCF9-10D0-6548-156DA66DFA1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35" name="Oval 8">
            <a:extLst>
              <a:ext uri="{FF2B5EF4-FFF2-40B4-BE49-F238E27FC236}">
                <a16:creationId xmlns:a16="http://schemas.microsoft.com/office/drawing/2014/main" id="{B2A88FD3-F143-1021-64FE-4AD47BB03A5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36" name="Oval 7">
            <a:extLst>
              <a:ext uri="{FF2B5EF4-FFF2-40B4-BE49-F238E27FC236}">
                <a16:creationId xmlns:a16="http://schemas.microsoft.com/office/drawing/2014/main" id="{5665027A-F398-44A2-C0F7-BF740224F05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37" name="Oval 6">
            <a:extLst>
              <a:ext uri="{FF2B5EF4-FFF2-40B4-BE49-F238E27FC236}">
                <a16:creationId xmlns:a16="http://schemas.microsoft.com/office/drawing/2014/main" id="{A5507128-5310-D047-D49E-39A6BF9EEAEA}"/>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38" name="Oval 5">
            <a:extLst>
              <a:ext uri="{FF2B5EF4-FFF2-40B4-BE49-F238E27FC236}">
                <a16:creationId xmlns:a16="http://schemas.microsoft.com/office/drawing/2014/main" id="{601929E6-AE69-DA37-AD53-18779A5BC0E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39" name="Oval 4">
            <a:extLst>
              <a:ext uri="{FF2B5EF4-FFF2-40B4-BE49-F238E27FC236}">
                <a16:creationId xmlns:a16="http://schemas.microsoft.com/office/drawing/2014/main" id="{2F78EC95-13D9-DC0E-2346-8B2C8070F1B7}"/>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40" name="Oval 3">
            <a:extLst>
              <a:ext uri="{FF2B5EF4-FFF2-40B4-BE49-F238E27FC236}">
                <a16:creationId xmlns:a16="http://schemas.microsoft.com/office/drawing/2014/main" id="{D9F6CB92-9CED-A611-08AE-93E3FB6776A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41" name="Oval 32">
            <a:extLst>
              <a:ext uri="{FF2B5EF4-FFF2-40B4-BE49-F238E27FC236}">
                <a16:creationId xmlns:a16="http://schemas.microsoft.com/office/drawing/2014/main" id="{078AD63D-3A39-176C-55A6-F130D789527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31</a:t>
            </a:r>
          </a:p>
        </p:txBody>
      </p:sp>
      <p:sp>
        <p:nvSpPr>
          <p:cNvPr id="42" name="Oval 31">
            <a:extLst>
              <a:ext uri="{FF2B5EF4-FFF2-40B4-BE49-F238E27FC236}">
                <a16:creationId xmlns:a16="http://schemas.microsoft.com/office/drawing/2014/main" id="{94F162FF-C932-F335-BEAF-B9E7605C27B7}"/>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32</a:t>
            </a:r>
          </a:p>
        </p:txBody>
      </p:sp>
      <p:sp>
        <p:nvSpPr>
          <p:cNvPr id="43" name="Oval 30">
            <a:extLst>
              <a:ext uri="{FF2B5EF4-FFF2-40B4-BE49-F238E27FC236}">
                <a16:creationId xmlns:a16="http://schemas.microsoft.com/office/drawing/2014/main" id="{427F0FB5-1E20-3995-24C9-CD6E49DF7EE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33</a:t>
            </a:r>
          </a:p>
        </p:txBody>
      </p:sp>
      <p:sp>
        <p:nvSpPr>
          <p:cNvPr id="44" name="Oval 29">
            <a:extLst>
              <a:ext uri="{FF2B5EF4-FFF2-40B4-BE49-F238E27FC236}">
                <a16:creationId xmlns:a16="http://schemas.microsoft.com/office/drawing/2014/main" id="{ED7CBA49-9691-1544-E844-40165CAE602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34</a:t>
            </a:r>
          </a:p>
        </p:txBody>
      </p:sp>
      <p:sp>
        <p:nvSpPr>
          <p:cNvPr id="45" name="Oval 28">
            <a:extLst>
              <a:ext uri="{FF2B5EF4-FFF2-40B4-BE49-F238E27FC236}">
                <a16:creationId xmlns:a16="http://schemas.microsoft.com/office/drawing/2014/main" id="{F1D52E14-031D-6F5B-AD94-183F0E66168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35</a:t>
            </a:r>
          </a:p>
        </p:txBody>
      </p:sp>
      <p:sp>
        <p:nvSpPr>
          <p:cNvPr id="46" name="Oval 27">
            <a:extLst>
              <a:ext uri="{FF2B5EF4-FFF2-40B4-BE49-F238E27FC236}">
                <a16:creationId xmlns:a16="http://schemas.microsoft.com/office/drawing/2014/main" id="{7485415D-F41A-8B0A-CE3B-51A46BA023D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36</a:t>
            </a:r>
          </a:p>
        </p:txBody>
      </p:sp>
      <p:sp>
        <p:nvSpPr>
          <p:cNvPr id="47" name="Oval 26">
            <a:extLst>
              <a:ext uri="{FF2B5EF4-FFF2-40B4-BE49-F238E27FC236}">
                <a16:creationId xmlns:a16="http://schemas.microsoft.com/office/drawing/2014/main" id="{4435689F-C5DD-0419-9D70-E5FC0BDB304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37</a:t>
            </a:r>
          </a:p>
        </p:txBody>
      </p:sp>
      <p:sp>
        <p:nvSpPr>
          <p:cNvPr id="48" name="Oval 25">
            <a:extLst>
              <a:ext uri="{FF2B5EF4-FFF2-40B4-BE49-F238E27FC236}">
                <a16:creationId xmlns:a16="http://schemas.microsoft.com/office/drawing/2014/main" id="{0F8F138B-D0E4-64A1-8630-6EE45D467999}"/>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38</a:t>
            </a:r>
          </a:p>
        </p:txBody>
      </p:sp>
      <p:sp>
        <p:nvSpPr>
          <p:cNvPr id="49" name="Oval 24">
            <a:extLst>
              <a:ext uri="{FF2B5EF4-FFF2-40B4-BE49-F238E27FC236}">
                <a16:creationId xmlns:a16="http://schemas.microsoft.com/office/drawing/2014/main" id="{9F3FBC2C-2D78-D846-00A3-A60E3268D68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39</a:t>
            </a:r>
          </a:p>
        </p:txBody>
      </p:sp>
      <p:sp>
        <p:nvSpPr>
          <p:cNvPr id="50" name="Oval 23">
            <a:extLst>
              <a:ext uri="{FF2B5EF4-FFF2-40B4-BE49-F238E27FC236}">
                <a16:creationId xmlns:a16="http://schemas.microsoft.com/office/drawing/2014/main" id="{60F5E2DB-9C54-E131-2B61-59BC9A267B0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40</a:t>
            </a:r>
          </a:p>
        </p:txBody>
      </p:sp>
      <p:sp>
        <p:nvSpPr>
          <p:cNvPr id="51" name="Oval 22">
            <a:extLst>
              <a:ext uri="{FF2B5EF4-FFF2-40B4-BE49-F238E27FC236}">
                <a16:creationId xmlns:a16="http://schemas.microsoft.com/office/drawing/2014/main" id="{42C3B476-0A10-ECAC-505E-FDE52E77AE36}"/>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41</a:t>
            </a:r>
          </a:p>
        </p:txBody>
      </p:sp>
      <p:sp>
        <p:nvSpPr>
          <p:cNvPr id="52" name="Oval 21">
            <a:extLst>
              <a:ext uri="{FF2B5EF4-FFF2-40B4-BE49-F238E27FC236}">
                <a16:creationId xmlns:a16="http://schemas.microsoft.com/office/drawing/2014/main" id="{A8445A9B-8C9B-D534-017D-358E46D693F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42</a:t>
            </a:r>
          </a:p>
        </p:txBody>
      </p:sp>
      <p:sp>
        <p:nvSpPr>
          <p:cNvPr id="53" name="Oval 20">
            <a:extLst>
              <a:ext uri="{FF2B5EF4-FFF2-40B4-BE49-F238E27FC236}">
                <a16:creationId xmlns:a16="http://schemas.microsoft.com/office/drawing/2014/main" id="{2D79B937-FA34-051F-ABC9-E861903679EA}"/>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43</a:t>
            </a:r>
          </a:p>
        </p:txBody>
      </p:sp>
      <p:sp>
        <p:nvSpPr>
          <p:cNvPr id="54" name="Oval 19">
            <a:extLst>
              <a:ext uri="{FF2B5EF4-FFF2-40B4-BE49-F238E27FC236}">
                <a16:creationId xmlns:a16="http://schemas.microsoft.com/office/drawing/2014/main" id="{CCFF5BB1-CBA7-7ED5-87CD-2C07FBEF739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44</a:t>
            </a:r>
          </a:p>
        </p:txBody>
      </p:sp>
      <p:sp>
        <p:nvSpPr>
          <p:cNvPr id="55" name="Oval 18">
            <a:extLst>
              <a:ext uri="{FF2B5EF4-FFF2-40B4-BE49-F238E27FC236}">
                <a16:creationId xmlns:a16="http://schemas.microsoft.com/office/drawing/2014/main" id="{06500DEE-7636-9BE5-A1FB-BBD26243BEC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45</a:t>
            </a:r>
          </a:p>
        </p:txBody>
      </p:sp>
      <p:sp>
        <p:nvSpPr>
          <p:cNvPr id="56" name="Oval 17">
            <a:extLst>
              <a:ext uri="{FF2B5EF4-FFF2-40B4-BE49-F238E27FC236}">
                <a16:creationId xmlns:a16="http://schemas.microsoft.com/office/drawing/2014/main" id="{471B328A-514D-3AF5-E783-E06736FC4D0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46</a:t>
            </a:r>
          </a:p>
        </p:txBody>
      </p:sp>
      <p:sp>
        <p:nvSpPr>
          <p:cNvPr id="57" name="Oval 16">
            <a:extLst>
              <a:ext uri="{FF2B5EF4-FFF2-40B4-BE49-F238E27FC236}">
                <a16:creationId xmlns:a16="http://schemas.microsoft.com/office/drawing/2014/main" id="{7BB22555-0F9A-25B2-6D96-66BE394E5457}"/>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47</a:t>
            </a:r>
          </a:p>
        </p:txBody>
      </p:sp>
      <p:sp>
        <p:nvSpPr>
          <p:cNvPr id="58" name="Oval 15">
            <a:extLst>
              <a:ext uri="{FF2B5EF4-FFF2-40B4-BE49-F238E27FC236}">
                <a16:creationId xmlns:a16="http://schemas.microsoft.com/office/drawing/2014/main" id="{D25A3BF3-A703-2861-F937-707569CC4CD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48</a:t>
            </a:r>
          </a:p>
        </p:txBody>
      </p:sp>
      <p:sp>
        <p:nvSpPr>
          <p:cNvPr id="59" name="Oval 14">
            <a:extLst>
              <a:ext uri="{FF2B5EF4-FFF2-40B4-BE49-F238E27FC236}">
                <a16:creationId xmlns:a16="http://schemas.microsoft.com/office/drawing/2014/main" id="{BEF8027C-AA0B-ED97-009D-37872476B232}"/>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49</a:t>
            </a:r>
          </a:p>
        </p:txBody>
      </p:sp>
      <p:sp>
        <p:nvSpPr>
          <p:cNvPr id="60" name="Oval 13">
            <a:extLst>
              <a:ext uri="{FF2B5EF4-FFF2-40B4-BE49-F238E27FC236}">
                <a16:creationId xmlns:a16="http://schemas.microsoft.com/office/drawing/2014/main" id="{9B007F7E-228B-8B99-9353-28F58769D55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50</a:t>
            </a:r>
          </a:p>
        </p:txBody>
      </p:sp>
      <p:sp>
        <p:nvSpPr>
          <p:cNvPr id="61" name="Oval 12">
            <a:extLst>
              <a:ext uri="{FF2B5EF4-FFF2-40B4-BE49-F238E27FC236}">
                <a16:creationId xmlns:a16="http://schemas.microsoft.com/office/drawing/2014/main" id="{55A80BAB-4AE6-8811-E796-DA3574C92CC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51</a:t>
            </a:r>
          </a:p>
        </p:txBody>
      </p:sp>
      <p:sp>
        <p:nvSpPr>
          <p:cNvPr id="62" name="Oval 11">
            <a:extLst>
              <a:ext uri="{FF2B5EF4-FFF2-40B4-BE49-F238E27FC236}">
                <a16:creationId xmlns:a16="http://schemas.microsoft.com/office/drawing/2014/main" id="{2CE28471-1C08-8A15-C7C3-0231C916800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52</a:t>
            </a:r>
          </a:p>
        </p:txBody>
      </p:sp>
      <p:sp>
        <p:nvSpPr>
          <p:cNvPr id="63" name="Oval 10">
            <a:extLst>
              <a:ext uri="{FF2B5EF4-FFF2-40B4-BE49-F238E27FC236}">
                <a16:creationId xmlns:a16="http://schemas.microsoft.com/office/drawing/2014/main" id="{BBC0ED9D-9ECA-42CB-76A4-679AF5D4DF0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53</a:t>
            </a:r>
          </a:p>
        </p:txBody>
      </p:sp>
      <p:sp>
        <p:nvSpPr>
          <p:cNvPr id="64" name="Oval 9">
            <a:extLst>
              <a:ext uri="{FF2B5EF4-FFF2-40B4-BE49-F238E27FC236}">
                <a16:creationId xmlns:a16="http://schemas.microsoft.com/office/drawing/2014/main" id="{B786DF72-DDC3-7C89-A7EC-8247CC18B78D}"/>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54</a:t>
            </a:r>
          </a:p>
        </p:txBody>
      </p:sp>
      <p:sp>
        <p:nvSpPr>
          <p:cNvPr id="65" name="Oval 8">
            <a:extLst>
              <a:ext uri="{FF2B5EF4-FFF2-40B4-BE49-F238E27FC236}">
                <a16:creationId xmlns:a16="http://schemas.microsoft.com/office/drawing/2014/main" id="{52393D68-8497-CA7A-44BC-833D976B760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55</a:t>
            </a:r>
          </a:p>
        </p:txBody>
      </p:sp>
      <p:sp>
        <p:nvSpPr>
          <p:cNvPr id="66" name="Oval 7">
            <a:extLst>
              <a:ext uri="{FF2B5EF4-FFF2-40B4-BE49-F238E27FC236}">
                <a16:creationId xmlns:a16="http://schemas.microsoft.com/office/drawing/2014/main" id="{7C81C78D-93E4-17C7-B62E-7A3E5BB7380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56</a:t>
            </a:r>
          </a:p>
        </p:txBody>
      </p:sp>
      <p:sp>
        <p:nvSpPr>
          <p:cNvPr id="67" name="Oval 6">
            <a:extLst>
              <a:ext uri="{FF2B5EF4-FFF2-40B4-BE49-F238E27FC236}">
                <a16:creationId xmlns:a16="http://schemas.microsoft.com/office/drawing/2014/main" id="{85038FB7-8842-DF41-EE23-088606A6830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57</a:t>
            </a:r>
          </a:p>
        </p:txBody>
      </p:sp>
      <p:sp>
        <p:nvSpPr>
          <p:cNvPr id="68" name="Oval 5">
            <a:extLst>
              <a:ext uri="{FF2B5EF4-FFF2-40B4-BE49-F238E27FC236}">
                <a16:creationId xmlns:a16="http://schemas.microsoft.com/office/drawing/2014/main" id="{C111EB6F-607A-2BE5-6632-C1302AD4185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58</a:t>
            </a:r>
          </a:p>
        </p:txBody>
      </p:sp>
      <p:sp>
        <p:nvSpPr>
          <p:cNvPr id="69" name="Oval 4">
            <a:extLst>
              <a:ext uri="{FF2B5EF4-FFF2-40B4-BE49-F238E27FC236}">
                <a16:creationId xmlns:a16="http://schemas.microsoft.com/office/drawing/2014/main" id="{4B76F092-FD3E-0A19-8230-3F7FC05E7CF9}"/>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59</a:t>
            </a:r>
          </a:p>
        </p:txBody>
      </p:sp>
      <p:sp>
        <p:nvSpPr>
          <p:cNvPr id="70" name="Oval 3">
            <a:extLst>
              <a:ext uri="{FF2B5EF4-FFF2-40B4-BE49-F238E27FC236}">
                <a16:creationId xmlns:a16="http://schemas.microsoft.com/office/drawing/2014/main" id="{ED8B71CF-6BF8-5795-B9AC-3E0A5AB0C471}"/>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60</a:t>
            </a:r>
          </a:p>
        </p:txBody>
      </p:sp>
      <p:sp>
        <p:nvSpPr>
          <p:cNvPr id="71" name="Oval 33">
            <a:extLst>
              <a:ext uri="{FF2B5EF4-FFF2-40B4-BE49-F238E27FC236}">
                <a16:creationId xmlns:a16="http://schemas.microsoft.com/office/drawing/2014/main" id="{3E1EB7B4-503F-93BF-F31F-C6F8B720A3B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72" name="Oval 32">
            <a:extLst>
              <a:ext uri="{FF2B5EF4-FFF2-40B4-BE49-F238E27FC236}">
                <a16:creationId xmlns:a16="http://schemas.microsoft.com/office/drawing/2014/main" id="{2F31A297-22FE-6C00-CC06-2FFC5A5B174D}"/>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73" name="Oval 31">
            <a:extLst>
              <a:ext uri="{FF2B5EF4-FFF2-40B4-BE49-F238E27FC236}">
                <a16:creationId xmlns:a16="http://schemas.microsoft.com/office/drawing/2014/main" id="{9704BE85-2712-7526-9DB6-4DCFBD2EC25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74" name="Oval 30">
            <a:extLst>
              <a:ext uri="{FF2B5EF4-FFF2-40B4-BE49-F238E27FC236}">
                <a16:creationId xmlns:a16="http://schemas.microsoft.com/office/drawing/2014/main" id="{9E3FAEB3-9190-5A05-437F-0AB8A508820F}"/>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75" name="Oval 29">
            <a:extLst>
              <a:ext uri="{FF2B5EF4-FFF2-40B4-BE49-F238E27FC236}">
                <a16:creationId xmlns:a16="http://schemas.microsoft.com/office/drawing/2014/main" id="{9D857708-1130-D7B2-95C2-0D367B39BD4A}"/>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76" name="Oval 28">
            <a:extLst>
              <a:ext uri="{FF2B5EF4-FFF2-40B4-BE49-F238E27FC236}">
                <a16:creationId xmlns:a16="http://schemas.microsoft.com/office/drawing/2014/main" id="{E0D3AF5F-F213-9ACF-B164-D7B782985F84}"/>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77" name="Oval 27">
            <a:extLst>
              <a:ext uri="{FF2B5EF4-FFF2-40B4-BE49-F238E27FC236}">
                <a16:creationId xmlns:a16="http://schemas.microsoft.com/office/drawing/2014/main" id="{C8F8977D-652A-9007-B263-2E0E169E637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78" name="Oval 26">
            <a:extLst>
              <a:ext uri="{FF2B5EF4-FFF2-40B4-BE49-F238E27FC236}">
                <a16:creationId xmlns:a16="http://schemas.microsoft.com/office/drawing/2014/main" id="{BD0E1396-ED22-A746-57A9-6AAEED1884B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79" name="Oval 25">
            <a:extLst>
              <a:ext uri="{FF2B5EF4-FFF2-40B4-BE49-F238E27FC236}">
                <a16:creationId xmlns:a16="http://schemas.microsoft.com/office/drawing/2014/main" id="{684D4131-8562-D664-D29C-A5A648A46539}"/>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80" name="Oval 24">
            <a:extLst>
              <a:ext uri="{FF2B5EF4-FFF2-40B4-BE49-F238E27FC236}">
                <a16:creationId xmlns:a16="http://schemas.microsoft.com/office/drawing/2014/main" id="{8A0718E0-DEBE-379C-FD8F-F58F4A5E28C2}"/>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81" name="Oval 23">
            <a:extLst>
              <a:ext uri="{FF2B5EF4-FFF2-40B4-BE49-F238E27FC236}">
                <a16:creationId xmlns:a16="http://schemas.microsoft.com/office/drawing/2014/main" id="{A30745C3-1642-E270-A3F6-14146F1F7D52}"/>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82" name="Oval 22">
            <a:extLst>
              <a:ext uri="{FF2B5EF4-FFF2-40B4-BE49-F238E27FC236}">
                <a16:creationId xmlns:a16="http://schemas.microsoft.com/office/drawing/2014/main" id="{739F8274-423F-9EE1-7805-9CEF8A8B8221}"/>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83" name="Oval 21">
            <a:extLst>
              <a:ext uri="{FF2B5EF4-FFF2-40B4-BE49-F238E27FC236}">
                <a16:creationId xmlns:a16="http://schemas.microsoft.com/office/drawing/2014/main" id="{4E0C8B19-C723-7F3D-1B3B-C0BA0208B45F}"/>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84" name="Oval 20">
            <a:extLst>
              <a:ext uri="{FF2B5EF4-FFF2-40B4-BE49-F238E27FC236}">
                <a16:creationId xmlns:a16="http://schemas.microsoft.com/office/drawing/2014/main" id="{7578418F-7825-7213-75B5-3311B2F8F433}"/>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85" name="Oval 19">
            <a:extLst>
              <a:ext uri="{FF2B5EF4-FFF2-40B4-BE49-F238E27FC236}">
                <a16:creationId xmlns:a16="http://schemas.microsoft.com/office/drawing/2014/main" id="{88982C34-D993-8E6D-7416-278253ACDEEF}"/>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86" name="Oval 18">
            <a:extLst>
              <a:ext uri="{FF2B5EF4-FFF2-40B4-BE49-F238E27FC236}">
                <a16:creationId xmlns:a16="http://schemas.microsoft.com/office/drawing/2014/main" id="{AE8C0D42-511D-13B8-708E-D9621E628B10}"/>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87" name="Oval 17">
            <a:extLst>
              <a:ext uri="{FF2B5EF4-FFF2-40B4-BE49-F238E27FC236}">
                <a16:creationId xmlns:a16="http://schemas.microsoft.com/office/drawing/2014/main" id="{69204508-051D-7EAE-5321-64F43FD62F5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88" name="Oval 16">
            <a:extLst>
              <a:ext uri="{FF2B5EF4-FFF2-40B4-BE49-F238E27FC236}">
                <a16:creationId xmlns:a16="http://schemas.microsoft.com/office/drawing/2014/main" id="{BA2A33D6-EC22-901C-F778-4303FAA065B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89" name="Oval 15">
            <a:extLst>
              <a:ext uri="{FF2B5EF4-FFF2-40B4-BE49-F238E27FC236}">
                <a16:creationId xmlns:a16="http://schemas.microsoft.com/office/drawing/2014/main" id="{7EE99700-A8D9-E49A-66E8-149AE9ACBEF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90" name="Oval 14">
            <a:extLst>
              <a:ext uri="{FF2B5EF4-FFF2-40B4-BE49-F238E27FC236}">
                <a16:creationId xmlns:a16="http://schemas.microsoft.com/office/drawing/2014/main" id="{CAEB0F15-D974-CB99-F6CB-D89CA39593F4}"/>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91" name="Oval 13">
            <a:extLst>
              <a:ext uri="{FF2B5EF4-FFF2-40B4-BE49-F238E27FC236}">
                <a16:creationId xmlns:a16="http://schemas.microsoft.com/office/drawing/2014/main" id="{F106E1C1-2F96-BB89-B7C8-AD4883E4343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92" name="Oval 12">
            <a:extLst>
              <a:ext uri="{FF2B5EF4-FFF2-40B4-BE49-F238E27FC236}">
                <a16:creationId xmlns:a16="http://schemas.microsoft.com/office/drawing/2014/main" id="{2D3F12D0-143C-0600-27C6-A76ABF52DED6}"/>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93" name="Oval 11">
            <a:extLst>
              <a:ext uri="{FF2B5EF4-FFF2-40B4-BE49-F238E27FC236}">
                <a16:creationId xmlns:a16="http://schemas.microsoft.com/office/drawing/2014/main" id="{80714988-6C45-A292-8A84-6015C55ECA28}"/>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94" name="Oval 10">
            <a:extLst>
              <a:ext uri="{FF2B5EF4-FFF2-40B4-BE49-F238E27FC236}">
                <a16:creationId xmlns:a16="http://schemas.microsoft.com/office/drawing/2014/main" id="{D04B05B7-E679-CBB5-35C9-A45A77532379}"/>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95" name="Oval 9">
            <a:extLst>
              <a:ext uri="{FF2B5EF4-FFF2-40B4-BE49-F238E27FC236}">
                <a16:creationId xmlns:a16="http://schemas.microsoft.com/office/drawing/2014/main" id="{89419BCC-C788-B53A-C32D-BCF4B5951BEE}"/>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96" name="Oval 8">
            <a:extLst>
              <a:ext uri="{FF2B5EF4-FFF2-40B4-BE49-F238E27FC236}">
                <a16:creationId xmlns:a16="http://schemas.microsoft.com/office/drawing/2014/main" id="{7AAA7FE8-9E7D-0036-2561-F4F60E9B5C5E}"/>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97" name="Oval 7">
            <a:extLst>
              <a:ext uri="{FF2B5EF4-FFF2-40B4-BE49-F238E27FC236}">
                <a16:creationId xmlns:a16="http://schemas.microsoft.com/office/drawing/2014/main" id="{79CBFC0B-1883-6686-EA9C-4D83C4BDBF6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98" name="Oval 6">
            <a:extLst>
              <a:ext uri="{FF2B5EF4-FFF2-40B4-BE49-F238E27FC236}">
                <a16:creationId xmlns:a16="http://schemas.microsoft.com/office/drawing/2014/main" id="{26E623D9-CCE8-7B33-C1CE-BF0076309F5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99" name="Oval 5">
            <a:extLst>
              <a:ext uri="{FF2B5EF4-FFF2-40B4-BE49-F238E27FC236}">
                <a16:creationId xmlns:a16="http://schemas.microsoft.com/office/drawing/2014/main" id="{A570354D-9D57-4686-5AB3-276791EDBCD3}"/>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100" name="Oval 4">
            <a:extLst>
              <a:ext uri="{FF2B5EF4-FFF2-40B4-BE49-F238E27FC236}">
                <a16:creationId xmlns:a16="http://schemas.microsoft.com/office/drawing/2014/main" id="{4141C3FE-7EBC-D3D1-C464-D9734F94BD7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101" name="Oval 3">
            <a:extLst>
              <a:ext uri="{FF2B5EF4-FFF2-40B4-BE49-F238E27FC236}">
                <a16:creationId xmlns:a16="http://schemas.microsoft.com/office/drawing/2014/main" id="{FDBD8F16-8923-4783-1AA8-3B45BB2C5CE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102" name="Oval 32">
            <a:extLst>
              <a:ext uri="{FF2B5EF4-FFF2-40B4-BE49-F238E27FC236}">
                <a16:creationId xmlns:a16="http://schemas.microsoft.com/office/drawing/2014/main" id="{EDAF64BE-4EC7-2A6A-4FA7-F8B6BBE1BAC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31</a:t>
            </a:r>
          </a:p>
        </p:txBody>
      </p:sp>
      <p:sp>
        <p:nvSpPr>
          <p:cNvPr id="103" name="Oval 31">
            <a:extLst>
              <a:ext uri="{FF2B5EF4-FFF2-40B4-BE49-F238E27FC236}">
                <a16:creationId xmlns:a16="http://schemas.microsoft.com/office/drawing/2014/main" id="{510F70A1-D453-9E40-9428-A545CC2C0B8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32</a:t>
            </a:r>
          </a:p>
        </p:txBody>
      </p:sp>
      <p:sp>
        <p:nvSpPr>
          <p:cNvPr id="104" name="Oval 30">
            <a:extLst>
              <a:ext uri="{FF2B5EF4-FFF2-40B4-BE49-F238E27FC236}">
                <a16:creationId xmlns:a16="http://schemas.microsoft.com/office/drawing/2014/main" id="{6AD9EFB2-6D0A-1AB5-1A05-E1808A5C65E1}"/>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33</a:t>
            </a:r>
          </a:p>
        </p:txBody>
      </p:sp>
      <p:sp>
        <p:nvSpPr>
          <p:cNvPr id="105" name="Oval 29">
            <a:extLst>
              <a:ext uri="{FF2B5EF4-FFF2-40B4-BE49-F238E27FC236}">
                <a16:creationId xmlns:a16="http://schemas.microsoft.com/office/drawing/2014/main" id="{4C91A5DB-D775-5BC9-710D-BFD04828C59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34</a:t>
            </a:r>
          </a:p>
        </p:txBody>
      </p:sp>
      <p:sp>
        <p:nvSpPr>
          <p:cNvPr id="106" name="Oval 28">
            <a:extLst>
              <a:ext uri="{FF2B5EF4-FFF2-40B4-BE49-F238E27FC236}">
                <a16:creationId xmlns:a16="http://schemas.microsoft.com/office/drawing/2014/main" id="{8DFFCA23-94F2-E672-F84B-4CE3F651E38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35</a:t>
            </a:r>
          </a:p>
        </p:txBody>
      </p:sp>
      <p:sp>
        <p:nvSpPr>
          <p:cNvPr id="107" name="Oval 27">
            <a:extLst>
              <a:ext uri="{FF2B5EF4-FFF2-40B4-BE49-F238E27FC236}">
                <a16:creationId xmlns:a16="http://schemas.microsoft.com/office/drawing/2014/main" id="{7E06A749-F472-E615-8D38-F1BDAB74B283}"/>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36</a:t>
            </a:r>
          </a:p>
        </p:txBody>
      </p:sp>
      <p:sp>
        <p:nvSpPr>
          <p:cNvPr id="108" name="Oval 26">
            <a:extLst>
              <a:ext uri="{FF2B5EF4-FFF2-40B4-BE49-F238E27FC236}">
                <a16:creationId xmlns:a16="http://schemas.microsoft.com/office/drawing/2014/main" id="{36EDEE9B-A82D-C0F8-CB9E-661FF42ED01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37</a:t>
            </a:r>
          </a:p>
        </p:txBody>
      </p:sp>
      <p:sp>
        <p:nvSpPr>
          <p:cNvPr id="109" name="Oval 25">
            <a:extLst>
              <a:ext uri="{FF2B5EF4-FFF2-40B4-BE49-F238E27FC236}">
                <a16:creationId xmlns:a16="http://schemas.microsoft.com/office/drawing/2014/main" id="{0FB60164-07D1-F844-B510-D20CF854504E}"/>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38</a:t>
            </a:r>
          </a:p>
        </p:txBody>
      </p:sp>
      <p:sp>
        <p:nvSpPr>
          <p:cNvPr id="110" name="Oval 24">
            <a:extLst>
              <a:ext uri="{FF2B5EF4-FFF2-40B4-BE49-F238E27FC236}">
                <a16:creationId xmlns:a16="http://schemas.microsoft.com/office/drawing/2014/main" id="{39EEE234-ABE2-D2A9-9C18-00FCF11C5DF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39</a:t>
            </a:r>
          </a:p>
        </p:txBody>
      </p:sp>
      <p:sp>
        <p:nvSpPr>
          <p:cNvPr id="111" name="Oval 23">
            <a:extLst>
              <a:ext uri="{FF2B5EF4-FFF2-40B4-BE49-F238E27FC236}">
                <a16:creationId xmlns:a16="http://schemas.microsoft.com/office/drawing/2014/main" id="{C98A70B1-6AB8-01DD-016E-B19AACD9A6E1}"/>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40</a:t>
            </a:r>
          </a:p>
        </p:txBody>
      </p:sp>
      <p:sp>
        <p:nvSpPr>
          <p:cNvPr id="112" name="Oval 22">
            <a:extLst>
              <a:ext uri="{FF2B5EF4-FFF2-40B4-BE49-F238E27FC236}">
                <a16:creationId xmlns:a16="http://schemas.microsoft.com/office/drawing/2014/main" id="{0E04A289-23D1-57CD-6689-25E6A440A6E0}"/>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41</a:t>
            </a:r>
          </a:p>
        </p:txBody>
      </p:sp>
      <p:sp>
        <p:nvSpPr>
          <p:cNvPr id="113" name="Oval 21">
            <a:extLst>
              <a:ext uri="{FF2B5EF4-FFF2-40B4-BE49-F238E27FC236}">
                <a16:creationId xmlns:a16="http://schemas.microsoft.com/office/drawing/2014/main" id="{72025F45-54A6-F3BE-F85E-69659410F68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42</a:t>
            </a:r>
          </a:p>
        </p:txBody>
      </p:sp>
      <p:sp>
        <p:nvSpPr>
          <p:cNvPr id="114" name="Oval 20">
            <a:extLst>
              <a:ext uri="{FF2B5EF4-FFF2-40B4-BE49-F238E27FC236}">
                <a16:creationId xmlns:a16="http://schemas.microsoft.com/office/drawing/2014/main" id="{2F89BDF3-0B5B-F25F-294C-FBD4C98BACD6}"/>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43</a:t>
            </a:r>
          </a:p>
        </p:txBody>
      </p:sp>
      <p:sp>
        <p:nvSpPr>
          <p:cNvPr id="115" name="Oval 19">
            <a:extLst>
              <a:ext uri="{FF2B5EF4-FFF2-40B4-BE49-F238E27FC236}">
                <a16:creationId xmlns:a16="http://schemas.microsoft.com/office/drawing/2014/main" id="{0574E035-3CA4-5F4B-C3E7-DF984CE01D5D}"/>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44</a:t>
            </a:r>
          </a:p>
        </p:txBody>
      </p:sp>
      <p:sp>
        <p:nvSpPr>
          <p:cNvPr id="116" name="Oval 18">
            <a:extLst>
              <a:ext uri="{FF2B5EF4-FFF2-40B4-BE49-F238E27FC236}">
                <a16:creationId xmlns:a16="http://schemas.microsoft.com/office/drawing/2014/main" id="{C3B5ACF0-2B88-B853-C5C8-5A6F01BE1079}"/>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45</a:t>
            </a:r>
          </a:p>
        </p:txBody>
      </p:sp>
      <p:sp>
        <p:nvSpPr>
          <p:cNvPr id="117" name="Oval 33">
            <a:extLst>
              <a:ext uri="{FF2B5EF4-FFF2-40B4-BE49-F238E27FC236}">
                <a16:creationId xmlns:a16="http://schemas.microsoft.com/office/drawing/2014/main" id="{F8EDFC82-896D-F3B7-666C-5CD332F99166}"/>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118" name="Oval 32">
            <a:extLst>
              <a:ext uri="{FF2B5EF4-FFF2-40B4-BE49-F238E27FC236}">
                <a16:creationId xmlns:a16="http://schemas.microsoft.com/office/drawing/2014/main" id="{CF4855DC-0CA9-67C0-7683-C756D83F7F4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19" name="Oval 31">
            <a:extLst>
              <a:ext uri="{FF2B5EF4-FFF2-40B4-BE49-F238E27FC236}">
                <a16:creationId xmlns:a16="http://schemas.microsoft.com/office/drawing/2014/main" id="{F118B1B6-85E4-4DF5-62FD-9D33DFC0ABC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20" name="Oval 30">
            <a:extLst>
              <a:ext uri="{FF2B5EF4-FFF2-40B4-BE49-F238E27FC236}">
                <a16:creationId xmlns:a16="http://schemas.microsoft.com/office/drawing/2014/main" id="{D2DF6731-5F6D-915F-46AF-FE25B866A9D6}"/>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21" name="Oval 29">
            <a:extLst>
              <a:ext uri="{FF2B5EF4-FFF2-40B4-BE49-F238E27FC236}">
                <a16:creationId xmlns:a16="http://schemas.microsoft.com/office/drawing/2014/main" id="{1841AC89-C86B-981E-EB8C-32907CC72D0F}"/>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22" name="Oval 28">
            <a:extLst>
              <a:ext uri="{FF2B5EF4-FFF2-40B4-BE49-F238E27FC236}">
                <a16:creationId xmlns:a16="http://schemas.microsoft.com/office/drawing/2014/main" id="{B98D7B9F-D9A6-C242-2AC2-ED10B3360D9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23" name="Oval 27">
            <a:extLst>
              <a:ext uri="{FF2B5EF4-FFF2-40B4-BE49-F238E27FC236}">
                <a16:creationId xmlns:a16="http://schemas.microsoft.com/office/drawing/2014/main" id="{B36CFC8D-9C38-AB3D-EBA6-69B2F58F8EF5}"/>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24" name="Oval 26">
            <a:extLst>
              <a:ext uri="{FF2B5EF4-FFF2-40B4-BE49-F238E27FC236}">
                <a16:creationId xmlns:a16="http://schemas.microsoft.com/office/drawing/2014/main" id="{009B10E9-DA51-6700-F10B-32DDE4A21A8B}"/>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25" name="Oval 25">
            <a:extLst>
              <a:ext uri="{FF2B5EF4-FFF2-40B4-BE49-F238E27FC236}">
                <a16:creationId xmlns:a16="http://schemas.microsoft.com/office/drawing/2014/main" id="{C73F9AB4-6606-9B9F-AA33-096AD5AC0E01}"/>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26" name="Oval 24">
            <a:extLst>
              <a:ext uri="{FF2B5EF4-FFF2-40B4-BE49-F238E27FC236}">
                <a16:creationId xmlns:a16="http://schemas.microsoft.com/office/drawing/2014/main" id="{89B7BEF8-4708-88A4-5FF0-B2A6E731A6A7}"/>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127" name="Oval 23">
            <a:extLst>
              <a:ext uri="{FF2B5EF4-FFF2-40B4-BE49-F238E27FC236}">
                <a16:creationId xmlns:a16="http://schemas.microsoft.com/office/drawing/2014/main" id="{4EE84CCC-CEAD-6B75-C7F8-9F51941E5FC2}"/>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128" name="Oval 22">
            <a:extLst>
              <a:ext uri="{FF2B5EF4-FFF2-40B4-BE49-F238E27FC236}">
                <a16:creationId xmlns:a16="http://schemas.microsoft.com/office/drawing/2014/main" id="{38D282AF-A790-E7F7-1C37-0043936286F1}"/>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129" name="Oval 21">
            <a:extLst>
              <a:ext uri="{FF2B5EF4-FFF2-40B4-BE49-F238E27FC236}">
                <a16:creationId xmlns:a16="http://schemas.microsoft.com/office/drawing/2014/main" id="{1CD6CB1E-DA72-C4BC-8776-D0D082B9A8E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130" name="Oval 20">
            <a:extLst>
              <a:ext uri="{FF2B5EF4-FFF2-40B4-BE49-F238E27FC236}">
                <a16:creationId xmlns:a16="http://schemas.microsoft.com/office/drawing/2014/main" id="{4B96939F-0BAA-80E7-09F4-01DCACC943C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131" name="Oval 19">
            <a:extLst>
              <a:ext uri="{FF2B5EF4-FFF2-40B4-BE49-F238E27FC236}">
                <a16:creationId xmlns:a16="http://schemas.microsoft.com/office/drawing/2014/main" id="{EB11DECA-25E9-7A2E-9946-35B0729E64B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132" name="Oval 18">
            <a:extLst>
              <a:ext uri="{FF2B5EF4-FFF2-40B4-BE49-F238E27FC236}">
                <a16:creationId xmlns:a16="http://schemas.microsoft.com/office/drawing/2014/main" id="{E5A2F489-A228-EAA9-0959-0164BB6A5BC6}"/>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133" name="Oval 17">
            <a:extLst>
              <a:ext uri="{FF2B5EF4-FFF2-40B4-BE49-F238E27FC236}">
                <a16:creationId xmlns:a16="http://schemas.microsoft.com/office/drawing/2014/main" id="{FF4095D5-10A6-925F-620D-ED9D2F232ED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134" name="Oval 16">
            <a:extLst>
              <a:ext uri="{FF2B5EF4-FFF2-40B4-BE49-F238E27FC236}">
                <a16:creationId xmlns:a16="http://schemas.microsoft.com/office/drawing/2014/main" id="{33134FE3-78AF-DF4F-864B-6A7093A100C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135" name="Oval 15">
            <a:extLst>
              <a:ext uri="{FF2B5EF4-FFF2-40B4-BE49-F238E27FC236}">
                <a16:creationId xmlns:a16="http://schemas.microsoft.com/office/drawing/2014/main" id="{1422CA00-AFEF-7EEA-7B4F-5C6D599C3EA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136" name="Oval 14">
            <a:extLst>
              <a:ext uri="{FF2B5EF4-FFF2-40B4-BE49-F238E27FC236}">
                <a16:creationId xmlns:a16="http://schemas.microsoft.com/office/drawing/2014/main" id="{0DE775B3-7231-C2A1-7CF2-9F1214A97EA1}"/>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137" name="Oval 13">
            <a:extLst>
              <a:ext uri="{FF2B5EF4-FFF2-40B4-BE49-F238E27FC236}">
                <a16:creationId xmlns:a16="http://schemas.microsoft.com/office/drawing/2014/main" id="{03A4D931-50D2-AC04-48B7-D490D6986DA9}"/>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138" name="Oval 12">
            <a:extLst>
              <a:ext uri="{FF2B5EF4-FFF2-40B4-BE49-F238E27FC236}">
                <a16:creationId xmlns:a16="http://schemas.microsoft.com/office/drawing/2014/main" id="{E8A7B37C-5B90-4793-E54A-6983CC550EEF}"/>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139" name="Oval 11">
            <a:extLst>
              <a:ext uri="{FF2B5EF4-FFF2-40B4-BE49-F238E27FC236}">
                <a16:creationId xmlns:a16="http://schemas.microsoft.com/office/drawing/2014/main" id="{DFED9CCC-064F-D256-94F3-ECD57BEE794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140" name="Oval 10">
            <a:extLst>
              <a:ext uri="{FF2B5EF4-FFF2-40B4-BE49-F238E27FC236}">
                <a16:creationId xmlns:a16="http://schemas.microsoft.com/office/drawing/2014/main" id="{96F89A46-51FE-045B-49CD-9E2628D13DD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141" name="Oval 9">
            <a:extLst>
              <a:ext uri="{FF2B5EF4-FFF2-40B4-BE49-F238E27FC236}">
                <a16:creationId xmlns:a16="http://schemas.microsoft.com/office/drawing/2014/main" id="{622231C1-B82F-7600-9543-44564F484FC0}"/>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142" name="Oval 8">
            <a:extLst>
              <a:ext uri="{FF2B5EF4-FFF2-40B4-BE49-F238E27FC236}">
                <a16:creationId xmlns:a16="http://schemas.microsoft.com/office/drawing/2014/main" id="{DBAC5156-D1D0-5D8A-8D16-34F7C5C8AF8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143" name="Oval 7">
            <a:extLst>
              <a:ext uri="{FF2B5EF4-FFF2-40B4-BE49-F238E27FC236}">
                <a16:creationId xmlns:a16="http://schemas.microsoft.com/office/drawing/2014/main" id="{92D2B1D8-27F4-8204-C796-C71721E614C7}"/>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144" name="Oval 6">
            <a:extLst>
              <a:ext uri="{FF2B5EF4-FFF2-40B4-BE49-F238E27FC236}">
                <a16:creationId xmlns:a16="http://schemas.microsoft.com/office/drawing/2014/main" id="{FF95F75E-A930-4BD0-C17D-5570FFE5D1CE}"/>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145" name="Oval 5">
            <a:extLst>
              <a:ext uri="{FF2B5EF4-FFF2-40B4-BE49-F238E27FC236}">
                <a16:creationId xmlns:a16="http://schemas.microsoft.com/office/drawing/2014/main" id="{10FE51BA-11C2-C35A-1659-98C4FF9AFD6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146" name="Oval 4">
            <a:extLst>
              <a:ext uri="{FF2B5EF4-FFF2-40B4-BE49-F238E27FC236}">
                <a16:creationId xmlns:a16="http://schemas.microsoft.com/office/drawing/2014/main" id="{039615FC-EDE3-704F-D525-E19FA1A9169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147" name="Oval 3">
            <a:extLst>
              <a:ext uri="{FF2B5EF4-FFF2-40B4-BE49-F238E27FC236}">
                <a16:creationId xmlns:a16="http://schemas.microsoft.com/office/drawing/2014/main" id="{CA1C2962-67B7-6A66-062D-0BD34136414E}"/>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148" name="TextBox 147">
            <a:extLst>
              <a:ext uri="{FF2B5EF4-FFF2-40B4-BE49-F238E27FC236}">
                <a16:creationId xmlns:a16="http://schemas.microsoft.com/office/drawing/2014/main" id="{454C82F9-42B7-5773-871A-9E2AAAC17BEC}"/>
              </a:ext>
            </a:extLst>
          </p:cNvPr>
          <p:cNvSpPr txBox="1"/>
          <p:nvPr/>
        </p:nvSpPr>
        <p:spPr>
          <a:xfrm>
            <a:off x="484433" y="3429000"/>
            <a:ext cx="5013427" cy="1323439"/>
          </a:xfrm>
          <a:prstGeom prst="rect">
            <a:avLst/>
          </a:prstGeom>
          <a:noFill/>
        </p:spPr>
        <p:txBody>
          <a:bodyPr wrap="square" rtlCol="0">
            <a:spAutoFit/>
          </a:bodyPr>
          <a:lstStyle/>
          <a:p>
            <a:r>
              <a:rPr lang="en-GB" sz="1600" dirty="0"/>
              <a:t>Spend 1 minute skim reading the article about Video Games, using the advice above.</a:t>
            </a:r>
          </a:p>
          <a:p>
            <a:endParaRPr lang="en-GB" sz="1600" dirty="0"/>
          </a:p>
          <a:p>
            <a:r>
              <a:rPr lang="en-GB" sz="1600" dirty="0"/>
              <a:t>Then, without looking at the page, see how many questions you can answer correctly. </a:t>
            </a:r>
          </a:p>
        </p:txBody>
      </p:sp>
      <p:pic>
        <p:nvPicPr>
          <p:cNvPr id="7" name="Picture 6">
            <a:extLst>
              <a:ext uri="{FF2B5EF4-FFF2-40B4-BE49-F238E27FC236}">
                <a16:creationId xmlns:a16="http://schemas.microsoft.com/office/drawing/2014/main" id="{4946B0F5-46A8-0F56-1CD7-EEE5582CE1B1}"/>
              </a:ext>
            </a:extLst>
          </p:cNvPr>
          <p:cNvPicPr>
            <a:picLocks noChangeAspect="1"/>
          </p:cNvPicPr>
          <p:nvPr/>
        </p:nvPicPr>
        <p:blipFill rotWithShape="1">
          <a:blip r:embed="rId3"/>
          <a:srcRect t="1725"/>
          <a:stretch/>
        </p:blipFill>
        <p:spPr>
          <a:xfrm rot="1106302">
            <a:off x="5160469" y="2167148"/>
            <a:ext cx="3261400" cy="3665040"/>
          </a:xfrm>
          <a:prstGeom prst="rect">
            <a:avLst/>
          </a:prstGeom>
        </p:spPr>
      </p:pic>
      <p:pic>
        <p:nvPicPr>
          <p:cNvPr id="8" name="Picture 7" descr="A black x on a white background&#10;&#10;Description automatically generated">
            <a:extLst>
              <a:ext uri="{FF2B5EF4-FFF2-40B4-BE49-F238E27FC236}">
                <a16:creationId xmlns:a16="http://schemas.microsoft.com/office/drawing/2014/main" id="{595D52EA-3633-74EA-F201-FC51E7926171}"/>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15745131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0"/>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69"/>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68"/>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67"/>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66"/>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65"/>
                                        </p:tgtEl>
                                        <p:attrNameLst>
                                          <p:attrName>style.visibility</p:attrName>
                                        </p:attrNameLst>
                                      </p:cBhvr>
                                      <p:to>
                                        <p:strVal val="hidden"/>
                                      </p:to>
                                    </p:set>
                                  </p:childTnLst>
                                </p:cTn>
                              </p:par>
                            </p:childTnLst>
                          </p:cTn>
                        </p:par>
                        <p:par>
                          <p:cTn id="22" fill="hold">
                            <p:stCondLst>
                              <p:cond delay="5000"/>
                            </p:stCondLst>
                            <p:childTnLst>
                              <p:par>
                                <p:cTn id="23" presetID="1" presetClass="exit" presetSubtype="0" fill="hold" grpId="0" nodeType="afterEffect">
                                  <p:stCondLst>
                                    <p:cond delay="1000"/>
                                  </p:stCondLst>
                                  <p:childTnLst>
                                    <p:set>
                                      <p:cBhvr>
                                        <p:cTn id="24" dur="1" fill="hold">
                                          <p:stCondLst>
                                            <p:cond delay="0"/>
                                          </p:stCondLst>
                                        </p:cTn>
                                        <p:tgtEl>
                                          <p:spTgt spid="64"/>
                                        </p:tgtEl>
                                        <p:attrNameLst>
                                          <p:attrName>style.visibility</p:attrName>
                                        </p:attrNameLst>
                                      </p:cBhvr>
                                      <p:to>
                                        <p:strVal val="hidden"/>
                                      </p:to>
                                    </p:set>
                                  </p:childTnLst>
                                </p:cTn>
                              </p:par>
                            </p:childTnLst>
                          </p:cTn>
                        </p:par>
                        <p:par>
                          <p:cTn id="25" fill="hold">
                            <p:stCondLst>
                              <p:cond delay="6000"/>
                            </p:stCondLst>
                            <p:childTnLst>
                              <p:par>
                                <p:cTn id="26" presetID="1" presetClass="exit" presetSubtype="0" fill="hold" grpId="0" nodeType="afterEffect">
                                  <p:stCondLst>
                                    <p:cond delay="1000"/>
                                  </p:stCondLst>
                                  <p:childTnLst>
                                    <p:set>
                                      <p:cBhvr>
                                        <p:cTn id="27" dur="1" fill="hold">
                                          <p:stCondLst>
                                            <p:cond delay="0"/>
                                          </p:stCondLst>
                                        </p:cTn>
                                        <p:tgtEl>
                                          <p:spTgt spid="63"/>
                                        </p:tgtEl>
                                        <p:attrNameLst>
                                          <p:attrName>style.visibility</p:attrName>
                                        </p:attrNameLst>
                                      </p:cBhvr>
                                      <p:to>
                                        <p:strVal val="hidden"/>
                                      </p:to>
                                    </p:set>
                                  </p:childTnLst>
                                </p:cTn>
                              </p:par>
                            </p:childTnLst>
                          </p:cTn>
                        </p:par>
                        <p:par>
                          <p:cTn id="28" fill="hold">
                            <p:stCondLst>
                              <p:cond delay="7000"/>
                            </p:stCondLst>
                            <p:childTnLst>
                              <p:par>
                                <p:cTn id="29" presetID="1" presetClass="exit" presetSubtype="0" fill="hold" grpId="0" nodeType="afterEffect">
                                  <p:stCondLst>
                                    <p:cond delay="1000"/>
                                  </p:stCondLst>
                                  <p:childTnLst>
                                    <p:set>
                                      <p:cBhvr>
                                        <p:cTn id="30" dur="1" fill="hold">
                                          <p:stCondLst>
                                            <p:cond delay="0"/>
                                          </p:stCondLst>
                                        </p:cTn>
                                        <p:tgtEl>
                                          <p:spTgt spid="62"/>
                                        </p:tgtEl>
                                        <p:attrNameLst>
                                          <p:attrName>style.visibility</p:attrName>
                                        </p:attrNameLst>
                                      </p:cBhvr>
                                      <p:to>
                                        <p:strVal val="hidden"/>
                                      </p:to>
                                    </p:set>
                                  </p:childTnLst>
                                </p:cTn>
                              </p:par>
                            </p:childTnLst>
                          </p:cTn>
                        </p:par>
                        <p:par>
                          <p:cTn id="31" fill="hold">
                            <p:stCondLst>
                              <p:cond delay="8000"/>
                            </p:stCondLst>
                            <p:childTnLst>
                              <p:par>
                                <p:cTn id="32" presetID="1" presetClass="exit" presetSubtype="0" fill="hold" grpId="0" nodeType="afterEffect">
                                  <p:stCondLst>
                                    <p:cond delay="1000"/>
                                  </p:stCondLst>
                                  <p:childTnLst>
                                    <p:set>
                                      <p:cBhvr>
                                        <p:cTn id="33" dur="1" fill="hold">
                                          <p:stCondLst>
                                            <p:cond delay="0"/>
                                          </p:stCondLst>
                                        </p:cTn>
                                        <p:tgtEl>
                                          <p:spTgt spid="61"/>
                                        </p:tgtEl>
                                        <p:attrNameLst>
                                          <p:attrName>style.visibility</p:attrName>
                                        </p:attrNameLst>
                                      </p:cBhvr>
                                      <p:to>
                                        <p:strVal val="hidden"/>
                                      </p:to>
                                    </p:set>
                                  </p:childTnLst>
                                </p:cTn>
                              </p:par>
                            </p:childTnLst>
                          </p:cTn>
                        </p:par>
                        <p:par>
                          <p:cTn id="34" fill="hold">
                            <p:stCondLst>
                              <p:cond delay="9000"/>
                            </p:stCondLst>
                            <p:childTnLst>
                              <p:par>
                                <p:cTn id="35" presetID="1" presetClass="exit" presetSubtype="0" fill="hold" grpId="0" nodeType="afterEffect">
                                  <p:stCondLst>
                                    <p:cond delay="1000"/>
                                  </p:stCondLst>
                                  <p:childTnLst>
                                    <p:set>
                                      <p:cBhvr>
                                        <p:cTn id="36" dur="1" fill="hold">
                                          <p:stCondLst>
                                            <p:cond delay="0"/>
                                          </p:stCondLst>
                                        </p:cTn>
                                        <p:tgtEl>
                                          <p:spTgt spid="60"/>
                                        </p:tgtEl>
                                        <p:attrNameLst>
                                          <p:attrName>style.visibility</p:attrName>
                                        </p:attrNameLst>
                                      </p:cBhvr>
                                      <p:to>
                                        <p:strVal val="hidden"/>
                                      </p:to>
                                    </p:set>
                                  </p:childTnLst>
                                </p:cTn>
                              </p:par>
                            </p:childTnLst>
                          </p:cTn>
                        </p:par>
                        <p:par>
                          <p:cTn id="37" fill="hold">
                            <p:stCondLst>
                              <p:cond delay="10000"/>
                            </p:stCondLst>
                            <p:childTnLst>
                              <p:par>
                                <p:cTn id="38" presetID="1" presetClass="exit" presetSubtype="0" fill="hold" grpId="0" nodeType="afterEffect">
                                  <p:stCondLst>
                                    <p:cond delay="1000"/>
                                  </p:stCondLst>
                                  <p:childTnLst>
                                    <p:set>
                                      <p:cBhvr>
                                        <p:cTn id="39" dur="1" fill="hold">
                                          <p:stCondLst>
                                            <p:cond delay="0"/>
                                          </p:stCondLst>
                                        </p:cTn>
                                        <p:tgtEl>
                                          <p:spTgt spid="59"/>
                                        </p:tgtEl>
                                        <p:attrNameLst>
                                          <p:attrName>style.visibility</p:attrName>
                                        </p:attrNameLst>
                                      </p:cBhvr>
                                      <p:to>
                                        <p:strVal val="hidden"/>
                                      </p:to>
                                    </p:set>
                                  </p:childTnLst>
                                </p:cTn>
                              </p:par>
                            </p:childTnLst>
                          </p:cTn>
                        </p:par>
                        <p:par>
                          <p:cTn id="40" fill="hold">
                            <p:stCondLst>
                              <p:cond delay="11000"/>
                            </p:stCondLst>
                            <p:childTnLst>
                              <p:par>
                                <p:cTn id="41" presetID="1" presetClass="exit" presetSubtype="0" fill="hold" grpId="0" nodeType="afterEffect">
                                  <p:stCondLst>
                                    <p:cond delay="1000"/>
                                  </p:stCondLst>
                                  <p:childTnLst>
                                    <p:set>
                                      <p:cBhvr>
                                        <p:cTn id="42" dur="1" fill="hold">
                                          <p:stCondLst>
                                            <p:cond delay="0"/>
                                          </p:stCondLst>
                                        </p:cTn>
                                        <p:tgtEl>
                                          <p:spTgt spid="58"/>
                                        </p:tgtEl>
                                        <p:attrNameLst>
                                          <p:attrName>style.visibility</p:attrName>
                                        </p:attrNameLst>
                                      </p:cBhvr>
                                      <p:to>
                                        <p:strVal val="hidden"/>
                                      </p:to>
                                    </p:set>
                                  </p:childTnLst>
                                </p:cTn>
                              </p:par>
                            </p:childTnLst>
                          </p:cTn>
                        </p:par>
                        <p:par>
                          <p:cTn id="43" fill="hold">
                            <p:stCondLst>
                              <p:cond delay="12000"/>
                            </p:stCondLst>
                            <p:childTnLst>
                              <p:par>
                                <p:cTn id="44" presetID="1" presetClass="exit" presetSubtype="0" fill="hold" grpId="0" nodeType="afterEffect">
                                  <p:stCondLst>
                                    <p:cond delay="1000"/>
                                  </p:stCondLst>
                                  <p:childTnLst>
                                    <p:set>
                                      <p:cBhvr>
                                        <p:cTn id="45" dur="1" fill="hold">
                                          <p:stCondLst>
                                            <p:cond delay="0"/>
                                          </p:stCondLst>
                                        </p:cTn>
                                        <p:tgtEl>
                                          <p:spTgt spid="57"/>
                                        </p:tgtEl>
                                        <p:attrNameLst>
                                          <p:attrName>style.visibility</p:attrName>
                                        </p:attrNameLst>
                                      </p:cBhvr>
                                      <p:to>
                                        <p:strVal val="hidden"/>
                                      </p:to>
                                    </p:set>
                                  </p:childTnLst>
                                </p:cTn>
                              </p:par>
                            </p:childTnLst>
                          </p:cTn>
                        </p:par>
                        <p:par>
                          <p:cTn id="46" fill="hold">
                            <p:stCondLst>
                              <p:cond delay="13000"/>
                            </p:stCondLst>
                            <p:childTnLst>
                              <p:par>
                                <p:cTn id="47" presetID="1" presetClass="exit" presetSubtype="0" fill="hold" grpId="0" nodeType="afterEffect">
                                  <p:stCondLst>
                                    <p:cond delay="1000"/>
                                  </p:stCondLst>
                                  <p:childTnLst>
                                    <p:set>
                                      <p:cBhvr>
                                        <p:cTn id="48" dur="1" fill="hold">
                                          <p:stCondLst>
                                            <p:cond delay="0"/>
                                          </p:stCondLst>
                                        </p:cTn>
                                        <p:tgtEl>
                                          <p:spTgt spid="56"/>
                                        </p:tgtEl>
                                        <p:attrNameLst>
                                          <p:attrName>style.visibility</p:attrName>
                                        </p:attrNameLst>
                                      </p:cBhvr>
                                      <p:to>
                                        <p:strVal val="hidden"/>
                                      </p:to>
                                    </p:set>
                                  </p:childTnLst>
                                </p:cTn>
                              </p:par>
                            </p:childTnLst>
                          </p:cTn>
                        </p:par>
                        <p:par>
                          <p:cTn id="49" fill="hold">
                            <p:stCondLst>
                              <p:cond delay="14000"/>
                            </p:stCondLst>
                            <p:childTnLst>
                              <p:par>
                                <p:cTn id="50" presetID="1" presetClass="exit" presetSubtype="0" fill="hold" grpId="0" nodeType="afterEffect">
                                  <p:stCondLst>
                                    <p:cond delay="1000"/>
                                  </p:stCondLst>
                                  <p:childTnLst>
                                    <p:set>
                                      <p:cBhvr>
                                        <p:cTn id="51" dur="1" fill="hold">
                                          <p:stCondLst>
                                            <p:cond delay="0"/>
                                          </p:stCondLst>
                                        </p:cTn>
                                        <p:tgtEl>
                                          <p:spTgt spid="55"/>
                                        </p:tgtEl>
                                        <p:attrNameLst>
                                          <p:attrName>style.visibility</p:attrName>
                                        </p:attrNameLst>
                                      </p:cBhvr>
                                      <p:to>
                                        <p:strVal val="hidden"/>
                                      </p:to>
                                    </p:set>
                                  </p:childTnLst>
                                </p:cTn>
                              </p:par>
                            </p:childTnLst>
                          </p:cTn>
                        </p:par>
                        <p:par>
                          <p:cTn id="52" fill="hold">
                            <p:stCondLst>
                              <p:cond delay="15000"/>
                            </p:stCondLst>
                            <p:childTnLst>
                              <p:par>
                                <p:cTn id="53" presetID="1" presetClass="exit" presetSubtype="0" fill="hold" grpId="0" nodeType="afterEffect">
                                  <p:stCondLst>
                                    <p:cond delay="1000"/>
                                  </p:stCondLst>
                                  <p:childTnLst>
                                    <p:set>
                                      <p:cBhvr>
                                        <p:cTn id="54" dur="1" fill="hold">
                                          <p:stCondLst>
                                            <p:cond delay="0"/>
                                          </p:stCondLst>
                                        </p:cTn>
                                        <p:tgtEl>
                                          <p:spTgt spid="54"/>
                                        </p:tgtEl>
                                        <p:attrNameLst>
                                          <p:attrName>style.visibility</p:attrName>
                                        </p:attrNameLst>
                                      </p:cBhvr>
                                      <p:to>
                                        <p:strVal val="hidden"/>
                                      </p:to>
                                    </p:set>
                                  </p:childTnLst>
                                </p:cTn>
                              </p:par>
                            </p:childTnLst>
                          </p:cTn>
                        </p:par>
                        <p:par>
                          <p:cTn id="55" fill="hold">
                            <p:stCondLst>
                              <p:cond delay="16000"/>
                            </p:stCondLst>
                            <p:childTnLst>
                              <p:par>
                                <p:cTn id="56" presetID="1" presetClass="exit" presetSubtype="0" fill="hold" grpId="0" nodeType="afterEffect">
                                  <p:stCondLst>
                                    <p:cond delay="1000"/>
                                  </p:stCondLst>
                                  <p:childTnLst>
                                    <p:set>
                                      <p:cBhvr>
                                        <p:cTn id="57" dur="1" fill="hold">
                                          <p:stCondLst>
                                            <p:cond delay="0"/>
                                          </p:stCondLst>
                                        </p:cTn>
                                        <p:tgtEl>
                                          <p:spTgt spid="53"/>
                                        </p:tgtEl>
                                        <p:attrNameLst>
                                          <p:attrName>style.visibility</p:attrName>
                                        </p:attrNameLst>
                                      </p:cBhvr>
                                      <p:to>
                                        <p:strVal val="hidden"/>
                                      </p:to>
                                    </p:set>
                                  </p:childTnLst>
                                </p:cTn>
                              </p:par>
                            </p:childTnLst>
                          </p:cTn>
                        </p:par>
                        <p:par>
                          <p:cTn id="58" fill="hold">
                            <p:stCondLst>
                              <p:cond delay="17000"/>
                            </p:stCondLst>
                            <p:childTnLst>
                              <p:par>
                                <p:cTn id="59" presetID="1" presetClass="exit" presetSubtype="0" fill="hold" grpId="0" nodeType="afterEffect">
                                  <p:stCondLst>
                                    <p:cond delay="1000"/>
                                  </p:stCondLst>
                                  <p:childTnLst>
                                    <p:set>
                                      <p:cBhvr>
                                        <p:cTn id="60" dur="1" fill="hold">
                                          <p:stCondLst>
                                            <p:cond delay="0"/>
                                          </p:stCondLst>
                                        </p:cTn>
                                        <p:tgtEl>
                                          <p:spTgt spid="52"/>
                                        </p:tgtEl>
                                        <p:attrNameLst>
                                          <p:attrName>style.visibility</p:attrName>
                                        </p:attrNameLst>
                                      </p:cBhvr>
                                      <p:to>
                                        <p:strVal val="hidden"/>
                                      </p:to>
                                    </p:set>
                                  </p:childTnLst>
                                </p:cTn>
                              </p:par>
                            </p:childTnLst>
                          </p:cTn>
                        </p:par>
                        <p:par>
                          <p:cTn id="61" fill="hold">
                            <p:stCondLst>
                              <p:cond delay="18000"/>
                            </p:stCondLst>
                            <p:childTnLst>
                              <p:par>
                                <p:cTn id="62" presetID="1" presetClass="exit" presetSubtype="0" fill="hold" grpId="0" nodeType="afterEffect">
                                  <p:stCondLst>
                                    <p:cond delay="1000"/>
                                  </p:stCondLst>
                                  <p:childTnLst>
                                    <p:set>
                                      <p:cBhvr>
                                        <p:cTn id="63" dur="1" fill="hold">
                                          <p:stCondLst>
                                            <p:cond delay="0"/>
                                          </p:stCondLst>
                                        </p:cTn>
                                        <p:tgtEl>
                                          <p:spTgt spid="51"/>
                                        </p:tgtEl>
                                        <p:attrNameLst>
                                          <p:attrName>style.visibility</p:attrName>
                                        </p:attrNameLst>
                                      </p:cBhvr>
                                      <p:to>
                                        <p:strVal val="hidden"/>
                                      </p:to>
                                    </p:set>
                                  </p:childTnLst>
                                </p:cTn>
                              </p:par>
                            </p:childTnLst>
                          </p:cTn>
                        </p:par>
                        <p:par>
                          <p:cTn id="64" fill="hold">
                            <p:stCondLst>
                              <p:cond delay="19000"/>
                            </p:stCondLst>
                            <p:childTnLst>
                              <p:par>
                                <p:cTn id="65" presetID="1" presetClass="exit" presetSubtype="0" fill="hold" grpId="0" nodeType="afterEffect">
                                  <p:stCondLst>
                                    <p:cond delay="1000"/>
                                  </p:stCondLst>
                                  <p:childTnLst>
                                    <p:set>
                                      <p:cBhvr>
                                        <p:cTn id="66" dur="1" fill="hold">
                                          <p:stCondLst>
                                            <p:cond delay="0"/>
                                          </p:stCondLst>
                                        </p:cTn>
                                        <p:tgtEl>
                                          <p:spTgt spid="50"/>
                                        </p:tgtEl>
                                        <p:attrNameLst>
                                          <p:attrName>style.visibility</p:attrName>
                                        </p:attrNameLst>
                                      </p:cBhvr>
                                      <p:to>
                                        <p:strVal val="hidden"/>
                                      </p:to>
                                    </p:set>
                                  </p:childTnLst>
                                </p:cTn>
                              </p:par>
                            </p:childTnLst>
                          </p:cTn>
                        </p:par>
                        <p:par>
                          <p:cTn id="67" fill="hold">
                            <p:stCondLst>
                              <p:cond delay="20000"/>
                            </p:stCondLst>
                            <p:childTnLst>
                              <p:par>
                                <p:cTn id="68" presetID="1" presetClass="exit" presetSubtype="0" fill="hold" grpId="0" nodeType="afterEffect">
                                  <p:stCondLst>
                                    <p:cond delay="1000"/>
                                  </p:stCondLst>
                                  <p:childTnLst>
                                    <p:set>
                                      <p:cBhvr>
                                        <p:cTn id="69" dur="1" fill="hold">
                                          <p:stCondLst>
                                            <p:cond delay="0"/>
                                          </p:stCondLst>
                                        </p:cTn>
                                        <p:tgtEl>
                                          <p:spTgt spid="49"/>
                                        </p:tgtEl>
                                        <p:attrNameLst>
                                          <p:attrName>style.visibility</p:attrName>
                                        </p:attrNameLst>
                                      </p:cBhvr>
                                      <p:to>
                                        <p:strVal val="hidden"/>
                                      </p:to>
                                    </p:set>
                                  </p:childTnLst>
                                </p:cTn>
                              </p:par>
                            </p:childTnLst>
                          </p:cTn>
                        </p:par>
                        <p:par>
                          <p:cTn id="70" fill="hold">
                            <p:stCondLst>
                              <p:cond delay="21000"/>
                            </p:stCondLst>
                            <p:childTnLst>
                              <p:par>
                                <p:cTn id="71" presetID="1" presetClass="exit" presetSubtype="0" fill="hold" grpId="0" nodeType="afterEffect">
                                  <p:stCondLst>
                                    <p:cond delay="1000"/>
                                  </p:stCondLst>
                                  <p:childTnLst>
                                    <p:set>
                                      <p:cBhvr>
                                        <p:cTn id="72" dur="1" fill="hold">
                                          <p:stCondLst>
                                            <p:cond delay="0"/>
                                          </p:stCondLst>
                                        </p:cTn>
                                        <p:tgtEl>
                                          <p:spTgt spid="48"/>
                                        </p:tgtEl>
                                        <p:attrNameLst>
                                          <p:attrName>style.visibility</p:attrName>
                                        </p:attrNameLst>
                                      </p:cBhvr>
                                      <p:to>
                                        <p:strVal val="hidden"/>
                                      </p:to>
                                    </p:set>
                                  </p:childTnLst>
                                </p:cTn>
                              </p:par>
                            </p:childTnLst>
                          </p:cTn>
                        </p:par>
                        <p:par>
                          <p:cTn id="73" fill="hold">
                            <p:stCondLst>
                              <p:cond delay="22000"/>
                            </p:stCondLst>
                            <p:childTnLst>
                              <p:par>
                                <p:cTn id="74" presetID="1" presetClass="exit" presetSubtype="0" fill="hold" grpId="0" nodeType="afterEffect">
                                  <p:stCondLst>
                                    <p:cond delay="1000"/>
                                  </p:stCondLst>
                                  <p:childTnLst>
                                    <p:set>
                                      <p:cBhvr>
                                        <p:cTn id="75" dur="1" fill="hold">
                                          <p:stCondLst>
                                            <p:cond delay="0"/>
                                          </p:stCondLst>
                                        </p:cTn>
                                        <p:tgtEl>
                                          <p:spTgt spid="47"/>
                                        </p:tgtEl>
                                        <p:attrNameLst>
                                          <p:attrName>style.visibility</p:attrName>
                                        </p:attrNameLst>
                                      </p:cBhvr>
                                      <p:to>
                                        <p:strVal val="hidden"/>
                                      </p:to>
                                    </p:set>
                                  </p:childTnLst>
                                </p:cTn>
                              </p:par>
                            </p:childTnLst>
                          </p:cTn>
                        </p:par>
                        <p:par>
                          <p:cTn id="76" fill="hold">
                            <p:stCondLst>
                              <p:cond delay="23000"/>
                            </p:stCondLst>
                            <p:childTnLst>
                              <p:par>
                                <p:cTn id="77" presetID="1" presetClass="exit" presetSubtype="0" fill="hold" grpId="0" nodeType="afterEffect">
                                  <p:stCondLst>
                                    <p:cond delay="1000"/>
                                  </p:stCondLst>
                                  <p:childTnLst>
                                    <p:set>
                                      <p:cBhvr>
                                        <p:cTn id="78" dur="1" fill="hold">
                                          <p:stCondLst>
                                            <p:cond delay="0"/>
                                          </p:stCondLst>
                                        </p:cTn>
                                        <p:tgtEl>
                                          <p:spTgt spid="46"/>
                                        </p:tgtEl>
                                        <p:attrNameLst>
                                          <p:attrName>style.visibility</p:attrName>
                                        </p:attrNameLst>
                                      </p:cBhvr>
                                      <p:to>
                                        <p:strVal val="hidden"/>
                                      </p:to>
                                    </p:set>
                                  </p:childTnLst>
                                </p:cTn>
                              </p:par>
                            </p:childTnLst>
                          </p:cTn>
                        </p:par>
                        <p:par>
                          <p:cTn id="79" fill="hold">
                            <p:stCondLst>
                              <p:cond delay="24000"/>
                            </p:stCondLst>
                            <p:childTnLst>
                              <p:par>
                                <p:cTn id="80" presetID="1" presetClass="exit" presetSubtype="0" fill="hold" grpId="0" nodeType="afterEffect">
                                  <p:stCondLst>
                                    <p:cond delay="1000"/>
                                  </p:stCondLst>
                                  <p:childTnLst>
                                    <p:set>
                                      <p:cBhvr>
                                        <p:cTn id="81" dur="1" fill="hold">
                                          <p:stCondLst>
                                            <p:cond delay="0"/>
                                          </p:stCondLst>
                                        </p:cTn>
                                        <p:tgtEl>
                                          <p:spTgt spid="45"/>
                                        </p:tgtEl>
                                        <p:attrNameLst>
                                          <p:attrName>style.visibility</p:attrName>
                                        </p:attrNameLst>
                                      </p:cBhvr>
                                      <p:to>
                                        <p:strVal val="hidden"/>
                                      </p:to>
                                    </p:set>
                                  </p:childTnLst>
                                </p:cTn>
                              </p:par>
                            </p:childTnLst>
                          </p:cTn>
                        </p:par>
                        <p:par>
                          <p:cTn id="82" fill="hold">
                            <p:stCondLst>
                              <p:cond delay="25000"/>
                            </p:stCondLst>
                            <p:childTnLst>
                              <p:par>
                                <p:cTn id="83" presetID="1" presetClass="exit" presetSubtype="0" fill="hold" grpId="0" nodeType="afterEffect">
                                  <p:stCondLst>
                                    <p:cond delay="1000"/>
                                  </p:stCondLst>
                                  <p:childTnLst>
                                    <p:set>
                                      <p:cBhvr>
                                        <p:cTn id="84" dur="1" fill="hold">
                                          <p:stCondLst>
                                            <p:cond delay="0"/>
                                          </p:stCondLst>
                                        </p:cTn>
                                        <p:tgtEl>
                                          <p:spTgt spid="44"/>
                                        </p:tgtEl>
                                        <p:attrNameLst>
                                          <p:attrName>style.visibility</p:attrName>
                                        </p:attrNameLst>
                                      </p:cBhvr>
                                      <p:to>
                                        <p:strVal val="hidden"/>
                                      </p:to>
                                    </p:set>
                                  </p:childTnLst>
                                </p:cTn>
                              </p:par>
                            </p:childTnLst>
                          </p:cTn>
                        </p:par>
                        <p:par>
                          <p:cTn id="85" fill="hold">
                            <p:stCondLst>
                              <p:cond delay="26000"/>
                            </p:stCondLst>
                            <p:childTnLst>
                              <p:par>
                                <p:cTn id="86" presetID="1" presetClass="exit" presetSubtype="0" fill="hold" grpId="0" nodeType="afterEffect">
                                  <p:stCondLst>
                                    <p:cond delay="1000"/>
                                  </p:stCondLst>
                                  <p:childTnLst>
                                    <p:set>
                                      <p:cBhvr>
                                        <p:cTn id="87" dur="1" fill="hold">
                                          <p:stCondLst>
                                            <p:cond delay="0"/>
                                          </p:stCondLst>
                                        </p:cTn>
                                        <p:tgtEl>
                                          <p:spTgt spid="43"/>
                                        </p:tgtEl>
                                        <p:attrNameLst>
                                          <p:attrName>style.visibility</p:attrName>
                                        </p:attrNameLst>
                                      </p:cBhvr>
                                      <p:to>
                                        <p:strVal val="hidden"/>
                                      </p:to>
                                    </p:set>
                                  </p:childTnLst>
                                </p:cTn>
                              </p:par>
                            </p:childTnLst>
                          </p:cTn>
                        </p:par>
                        <p:par>
                          <p:cTn id="88" fill="hold">
                            <p:stCondLst>
                              <p:cond delay="27000"/>
                            </p:stCondLst>
                            <p:childTnLst>
                              <p:par>
                                <p:cTn id="89" presetID="1" presetClass="exit" presetSubtype="0" fill="hold" grpId="0" nodeType="afterEffect">
                                  <p:stCondLst>
                                    <p:cond delay="1000"/>
                                  </p:stCondLst>
                                  <p:childTnLst>
                                    <p:set>
                                      <p:cBhvr>
                                        <p:cTn id="90" dur="1" fill="hold">
                                          <p:stCondLst>
                                            <p:cond delay="0"/>
                                          </p:stCondLst>
                                        </p:cTn>
                                        <p:tgtEl>
                                          <p:spTgt spid="42"/>
                                        </p:tgtEl>
                                        <p:attrNameLst>
                                          <p:attrName>style.visibility</p:attrName>
                                        </p:attrNameLst>
                                      </p:cBhvr>
                                      <p:to>
                                        <p:strVal val="hidden"/>
                                      </p:to>
                                    </p:set>
                                  </p:childTnLst>
                                </p:cTn>
                              </p:par>
                            </p:childTnLst>
                          </p:cTn>
                        </p:par>
                        <p:par>
                          <p:cTn id="91" fill="hold">
                            <p:stCondLst>
                              <p:cond delay="28000"/>
                            </p:stCondLst>
                            <p:childTnLst>
                              <p:par>
                                <p:cTn id="92" presetID="1" presetClass="exit" presetSubtype="0" fill="hold" grpId="0" nodeType="afterEffect">
                                  <p:stCondLst>
                                    <p:cond delay="1000"/>
                                  </p:stCondLst>
                                  <p:childTnLst>
                                    <p:set>
                                      <p:cBhvr>
                                        <p:cTn id="93" dur="1" fill="hold">
                                          <p:stCondLst>
                                            <p:cond delay="0"/>
                                          </p:stCondLst>
                                        </p:cTn>
                                        <p:tgtEl>
                                          <p:spTgt spid="41"/>
                                        </p:tgtEl>
                                        <p:attrNameLst>
                                          <p:attrName>style.visibility</p:attrName>
                                        </p:attrNameLst>
                                      </p:cBhvr>
                                      <p:to>
                                        <p:strVal val="hidden"/>
                                      </p:to>
                                    </p:set>
                                  </p:childTnLst>
                                </p:cTn>
                              </p:par>
                            </p:childTnLst>
                          </p:cTn>
                        </p:par>
                        <p:par>
                          <p:cTn id="94" fill="hold">
                            <p:stCondLst>
                              <p:cond delay="29000"/>
                            </p:stCondLst>
                            <p:childTnLst>
                              <p:par>
                                <p:cTn id="95" presetID="1" presetClass="exit" presetSubtype="0" fill="hold" grpId="0" nodeType="afterEffect">
                                  <p:stCondLst>
                                    <p:cond delay="1000"/>
                                  </p:stCondLst>
                                  <p:childTnLst>
                                    <p:set>
                                      <p:cBhvr>
                                        <p:cTn id="96" dur="1" fill="hold">
                                          <p:stCondLst>
                                            <p:cond delay="0"/>
                                          </p:stCondLst>
                                        </p:cTn>
                                        <p:tgtEl>
                                          <p:spTgt spid="40"/>
                                        </p:tgtEl>
                                        <p:attrNameLst>
                                          <p:attrName>style.visibility</p:attrName>
                                        </p:attrNameLst>
                                      </p:cBhvr>
                                      <p:to>
                                        <p:strVal val="hidden"/>
                                      </p:to>
                                    </p:set>
                                  </p:childTnLst>
                                </p:cTn>
                              </p:par>
                            </p:childTnLst>
                          </p:cTn>
                        </p:par>
                        <p:par>
                          <p:cTn id="97" fill="hold">
                            <p:stCondLst>
                              <p:cond delay="30000"/>
                            </p:stCondLst>
                            <p:childTnLst>
                              <p:par>
                                <p:cTn id="98" presetID="1" presetClass="exit" presetSubtype="0" fill="hold" grpId="0" nodeType="afterEffect">
                                  <p:stCondLst>
                                    <p:cond delay="1000"/>
                                  </p:stCondLst>
                                  <p:childTnLst>
                                    <p:set>
                                      <p:cBhvr>
                                        <p:cTn id="99" dur="1" fill="hold">
                                          <p:stCondLst>
                                            <p:cond delay="0"/>
                                          </p:stCondLst>
                                        </p:cTn>
                                        <p:tgtEl>
                                          <p:spTgt spid="39"/>
                                        </p:tgtEl>
                                        <p:attrNameLst>
                                          <p:attrName>style.visibility</p:attrName>
                                        </p:attrNameLst>
                                      </p:cBhvr>
                                      <p:to>
                                        <p:strVal val="hidden"/>
                                      </p:to>
                                    </p:set>
                                  </p:childTnLst>
                                </p:cTn>
                              </p:par>
                            </p:childTnLst>
                          </p:cTn>
                        </p:par>
                        <p:par>
                          <p:cTn id="100" fill="hold">
                            <p:stCondLst>
                              <p:cond delay="31000"/>
                            </p:stCondLst>
                            <p:childTnLst>
                              <p:par>
                                <p:cTn id="101" presetID="1" presetClass="exit" presetSubtype="0" fill="hold" grpId="0" nodeType="afterEffect">
                                  <p:stCondLst>
                                    <p:cond delay="1000"/>
                                  </p:stCondLst>
                                  <p:childTnLst>
                                    <p:set>
                                      <p:cBhvr>
                                        <p:cTn id="102" dur="1" fill="hold">
                                          <p:stCondLst>
                                            <p:cond delay="0"/>
                                          </p:stCondLst>
                                        </p:cTn>
                                        <p:tgtEl>
                                          <p:spTgt spid="38"/>
                                        </p:tgtEl>
                                        <p:attrNameLst>
                                          <p:attrName>style.visibility</p:attrName>
                                        </p:attrNameLst>
                                      </p:cBhvr>
                                      <p:to>
                                        <p:strVal val="hidden"/>
                                      </p:to>
                                    </p:set>
                                  </p:childTnLst>
                                </p:cTn>
                              </p:par>
                            </p:childTnLst>
                          </p:cTn>
                        </p:par>
                        <p:par>
                          <p:cTn id="103" fill="hold">
                            <p:stCondLst>
                              <p:cond delay="32000"/>
                            </p:stCondLst>
                            <p:childTnLst>
                              <p:par>
                                <p:cTn id="104" presetID="1" presetClass="exit" presetSubtype="0" fill="hold" grpId="0" nodeType="afterEffect">
                                  <p:stCondLst>
                                    <p:cond delay="1000"/>
                                  </p:stCondLst>
                                  <p:childTnLst>
                                    <p:set>
                                      <p:cBhvr>
                                        <p:cTn id="105" dur="1" fill="hold">
                                          <p:stCondLst>
                                            <p:cond delay="0"/>
                                          </p:stCondLst>
                                        </p:cTn>
                                        <p:tgtEl>
                                          <p:spTgt spid="37"/>
                                        </p:tgtEl>
                                        <p:attrNameLst>
                                          <p:attrName>style.visibility</p:attrName>
                                        </p:attrNameLst>
                                      </p:cBhvr>
                                      <p:to>
                                        <p:strVal val="hidden"/>
                                      </p:to>
                                    </p:set>
                                  </p:childTnLst>
                                </p:cTn>
                              </p:par>
                            </p:childTnLst>
                          </p:cTn>
                        </p:par>
                        <p:par>
                          <p:cTn id="106" fill="hold">
                            <p:stCondLst>
                              <p:cond delay="33000"/>
                            </p:stCondLst>
                            <p:childTnLst>
                              <p:par>
                                <p:cTn id="107" presetID="1" presetClass="exit" presetSubtype="0" fill="hold" grpId="0" nodeType="afterEffect">
                                  <p:stCondLst>
                                    <p:cond delay="1000"/>
                                  </p:stCondLst>
                                  <p:childTnLst>
                                    <p:set>
                                      <p:cBhvr>
                                        <p:cTn id="108" dur="1" fill="hold">
                                          <p:stCondLst>
                                            <p:cond delay="0"/>
                                          </p:stCondLst>
                                        </p:cTn>
                                        <p:tgtEl>
                                          <p:spTgt spid="36"/>
                                        </p:tgtEl>
                                        <p:attrNameLst>
                                          <p:attrName>style.visibility</p:attrName>
                                        </p:attrNameLst>
                                      </p:cBhvr>
                                      <p:to>
                                        <p:strVal val="hidden"/>
                                      </p:to>
                                    </p:set>
                                  </p:childTnLst>
                                </p:cTn>
                              </p:par>
                            </p:childTnLst>
                          </p:cTn>
                        </p:par>
                        <p:par>
                          <p:cTn id="109" fill="hold">
                            <p:stCondLst>
                              <p:cond delay="34000"/>
                            </p:stCondLst>
                            <p:childTnLst>
                              <p:par>
                                <p:cTn id="110" presetID="1" presetClass="exit" presetSubtype="0" fill="hold" grpId="0" nodeType="afterEffect">
                                  <p:stCondLst>
                                    <p:cond delay="1000"/>
                                  </p:stCondLst>
                                  <p:childTnLst>
                                    <p:set>
                                      <p:cBhvr>
                                        <p:cTn id="111" dur="1" fill="hold">
                                          <p:stCondLst>
                                            <p:cond delay="0"/>
                                          </p:stCondLst>
                                        </p:cTn>
                                        <p:tgtEl>
                                          <p:spTgt spid="35"/>
                                        </p:tgtEl>
                                        <p:attrNameLst>
                                          <p:attrName>style.visibility</p:attrName>
                                        </p:attrNameLst>
                                      </p:cBhvr>
                                      <p:to>
                                        <p:strVal val="hidden"/>
                                      </p:to>
                                    </p:set>
                                  </p:childTnLst>
                                </p:cTn>
                              </p:par>
                            </p:childTnLst>
                          </p:cTn>
                        </p:par>
                        <p:par>
                          <p:cTn id="112" fill="hold">
                            <p:stCondLst>
                              <p:cond delay="35000"/>
                            </p:stCondLst>
                            <p:childTnLst>
                              <p:par>
                                <p:cTn id="113" presetID="1" presetClass="exit" presetSubtype="0" fill="hold" grpId="0" nodeType="afterEffect">
                                  <p:stCondLst>
                                    <p:cond delay="1000"/>
                                  </p:stCondLst>
                                  <p:childTnLst>
                                    <p:set>
                                      <p:cBhvr>
                                        <p:cTn id="114" dur="1" fill="hold">
                                          <p:stCondLst>
                                            <p:cond delay="0"/>
                                          </p:stCondLst>
                                        </p:cTn>
                                        <p:tgtEl>
                                          <p:spTgt spid="34"/>
                                        </p:tgtEl>
                                        <p:attrNameLst>
                                          <p:attrName>style.visibility</p:attrName>
                                        </p:attrNameLst>
                                      </p:cBhvr>
                                      <p:to>
                                        <p:strVal val="hidden"/>
                                      </p:to>
                                    </p:set>
                                  </p:childTnLst>
                                </p:cTn>
                              </p:par>
                            </p:childTnLst>
                          </p:cTn>
                        </p:par>
                        <p:par>
                          <p:cTn id="115" fill="hold">
                            <p:stCondLst>
                              <p:cond delay="36000"/>
                            </p:stCondLst>
                            <p:childTnLst>
                              <p:par>
                                <p:cTn id="116" presetID="1" presetClass="exit" presetSubtype="0" fill="hold" grpId="0" nodeType="afterEffect">
                                  <p:stCondLst>
                                    <p:cond delay="1000"/>
                                  </p:stCondLst>
                                  <p:childTnLst>
                                    <p:set>
                                      <p:cBhvr>
                                        <p:cTn id="117" dur="1" fill="hold">
                                          <p:stCondLst>
                                            <p:cond delay="0"/>
                                          </p:stCondLst>
                                        </p:cTn>
                                        <p:tgtEl>
                                          <p:spTgt spid="33"/>
                                        </p:tgtEl>
                                        <p:attrNameLst>
                                          <p:attrName>style.visibility</p:attrName>
                                        </p:attrNameLst>
                                      </p:cBhvr>
                                      <p:to>
                                        <p:strVal val="hidden"/>
                                      </p:to>
                                    </p:set>
                                  </p:childTnLst>
                                </p:cTn>
                              </p:par>
                            </p:childTnLst>
                          </p:cTn>
                        </p:par>
                        <p:par>
                          <p:cTn id="118" fill="hold">
                            <p:stCondLst>
                              <p:cond delay="37000"/>
                            </p:stCondLst>
                            <p:childTnLst>
                              <p:par>
                                <p:cTn id="119" presetID="1" presetClass="exit" presetSubtype="0" fill="hold" grpId="0" nodeType="afterEffect">
                                  <p:stCondLst>
                                    <p:cond delay="1000"/>
                                  </p:stCondLst>
                                  <p:childTnLst>
                                    <p:set>
                                      <p:cBhvr>
                                        <p:cTn id="120" dur="1" fill="hold">
                                          <p:stCondLst>
                                            <p:cond delay="0"/>
                                          </p:stCondLst>
                                        </p:cTn>
                                        <p:tgtEl>
                                          <p:spTgt spid="32"/>
                                        </p:tgtEl>
                                        <p:attrNameLst>
                                          <p:attrName>style.visibility</p:attrName>
                                        </p:attrNameLst>
                                      </p:cBhvr>
                                      <p:to>
                                        <p:strVal val="hidden"/>
                                      </p:to>
                                    </p:set>
                                  </p:childTnLst>
                                </p:cTn>
                              </p:par>
                            </p:childTnLst>
                          </p:cTn>
                        </p:par>
                        <p:par>
                          <p:cTn id="121" fill="hold">
                            <p:stCondLst>
                              <p:cond delay="38000"/>
                            </p:stCondLst>
                            <p:childTnLst>
                              <p:par>
                                <p:cTn id="122" presetID="1" presetClass="exit" presetSubtype="0" fill="hold" grpId="0" nodeType="afterEffect">
                                  <p:stCondLst>
                                    <p:cond delay="1000"/>
                                  </p:stCondLst>
                                  <p:childTnLst>
                                    <p:set>
                                      <p:cBhvr>
                                        <p:cTn id="123" dur="1" fill="hold">
                                          <p:stCondLst>
                                            <p:cond delay="0"/>
                                          </p:stCondLst>
                                        </p:cTn>
                                        <p:tgtEl>
                                          <p:spTgt spid="31"/>
                                        </p:tgtEl>
                                        <p:attrNameLst>
                                          <p:attrName>style.visibility</p:attrName>
                                        </p:attrNameLst>
                                      </p:cBhvr>
                                      <p:to>
                                        <p:strVal val="hidden"/>
                                      </p:to>
                                    </p:set>
                                  </p:childTnLst>
                                </p:cTn>
                              </p:par>
                            </p:childTnLst>
                          </p:cTn>
                        </p:par>
                        <p:par>
                          <p:cTn id="124" fill="hold">
                            <p:stCondLst>
                              <p:cond delay="39000"/>
                            </p:stCondLst>
                            <p:childTnLst>
                              <p:par>
                                <p:cTn id="125" presetID="1" presetClass="exit" presetSubtype="0" fill="hold" grpId="0" nodeType="afterEffect">
                                  <p:stCondLst>
                                    <p:cond delay="1000"/>
                                  </p:stCondLst>
                                  <p:childTnLst>
                                    <p:set>
                                      <p:cBhvr>
                                        <p:cTn id="126" dur="1" fill="hold">
                                          <p:stCondLst>
                                            <p:cond delay="0"/>
                                          </p:stCondLst>
                                        </p:cTn>
                                        <p:tgtEl>
                                          <p:spTgt spid="30"/>
                                        </p:tgtEl>
                                        <p:attrNameLst>
                                          <p:attrName>style.visibility</p:attrName>
                                        </p:attrNameLst>
                                      </p:cBhvr>
                                      <p:to>
                                        <p:strVal val="hidden"/>
                                      </p:to>
                                    </p:set>
                                  </p:childTnLst>
                                </p:cTn>
                              </p:par>
                            </p:childTnLst>
                          </p:cTn>
                        </p:par>
                        <p:par>
                          <p:cTn id="127" fill="hold">
                            <p:stCondLst>
                              <p:cond delay="40000"/>
                            </p:stCondLst>
                            <p:childTnLst>
                              <p:par>
                                <p:cTn id="128" presetID="1" presetClass="exit" presetSubtype="0" fill="hold" grpId="0" nodeType="afterEffect">
                                  <p:stCondLst>
                                    <p:cond delay="1000"/>
                                  </p:stCondLst>
                                  <p:childTnLst>
                                    <p:set>
                                      <p:cBhvr>
                                        <p:cTn id="129" dur="1" fill="hold">
                                          <p:stCondLst>
                                            <p:cond delay="0"/>
                                          </p:stCondLst>
                                        </p:cTn>
                                        <p:tgtEl>
                                          <p:spTgt spid="29"/>
                                        </p:tgtEl>
                                        <p:attrNameLst>
                                          <p:attrName>style.visibility</p:attrName>
                                        </p:attrNameLst>
                                      </p:cBhvr>
                                      <p:to>
                                        <p:strVal val="hidden"/>
                                      </p:to>
                                    </p:set>
                                  </p:childTnLst>
                                </p:cTn>
                              </p:par>
                            </p:childTnLst>
                          </p:cTn>
                        </p:par>
                        <p:par>
                          <p:cTn id="130" fill="hold">
                            <p:stCondLst>
                              <p:cond delay="41000"/>
                            </p:stCondLst>
                            <p:childTnLst>
                              <p:par>
                                <p:cTn id="131" presetID="1" presetClass="exit" presetSubtype="0" fill="hold" grpId="0" nodeType="afterEffect">
                                  <p:stCondLst>
                                    <p:cond delay="1000"/>
                                  </p:stCondLst>
                                  <p:childTnLst>
                                    <p:set>
                                      <p:cBhvr>
                                        <p:cTn id="132" dur="1" fill="hold">
                                          <p:stCondLst>
                                            <p:cond delay="0"/>
                                          </p:stCondLst>
                                        </p:cTn>
                                        <p:tgtEl>
                                          <p:spTgt spid="28"/>
                                        </p:tgtEl>
                                        <p:attrNameLst>
                                          <p:attrName>style.visibility</p:attrName>
                                        </p:attrNameLst>
                                      </p:cBhvr>
                                      <p:to>
                                        <p:strVal val="hidden"/>
                                      </p:to>
                                    </p:set>
                                  </p:childTnLst>
                                </p:cTn>
                              </p:par>
                            </p:childTnLst>
                          </p:cTn>
                        </p:par>
                        <p:par>
                          <p:cTn id="133" fill="hold">
                            <p:stCondLst>
                              <p:cond delay="42000"/>
                            </p:stCondLst>
                            <p:childTnLst>
                              <p:par>
                                <p:cTn id="134" presetID="1" presetClass="exit" presetSubtype="0" fill="hold" grpId="0" nodeType="afterEffect">
                                  <p:stCondLst>
                                    <p:cond delay="1000"/>
                                  </p:stCondLst>
                                  <p:childTnLst>
                                    <p:set>
                                      <p:cBhvr>
                                        <p:cTn id="135" dur="1" fill="hold">
                                          <p:stCondLst>
                                            <p:cond delay="0"/>
                                          </p:stCondLst>
                                        </p:cTn>
                                        <p:tgtEl>
                                          <p:spTgt spid="27"/>
                                        </p:tgtEl>
                                        <p:attrNameLst>
                                          <p:attrName>style.visibility</p:attrName>
                                        </p:attrNameLst>
                                      </p:cBhvr>
                                      <p:to>
                                        <p:strVal val="hidden"/>
                                      </p:to>
                                    </p:set>
                                  </p:childTnLst>
                                </p:cTn>
                              </p:par>
                            </p:childTnLst>
                          </p:cTn>
                        </p:par>
                        <p:par>
                          <p:cTn id="136" fill="hold">
                            <p:stCondLst>
                              <p:cond delay="43000"/>
                            </p:stCondLst>
                            <p:childTnLst>
                              <p:par>
                                <p:cTn id="137" presetID="1" presetClass="exit" presetSubtype="0" fill="hold" grpId="0" nodeType="afterEffect">
                                  <p:stCondLst>
                                    <p:cond delay="1000"/>
                                  </p:stCondLst>
                                  <p:childTnLst>
                                    <p:set>
                                      <p:cBhvr>
                                        <p:cTn id="138" dur="1" fill="hold">
                                          <p:stCondLst>
                                            <p:cond delay="0"/>
                                          </p:stCondLst>
                                        </p:cTn>
                                        <p:tgtEl>
                                          <p:spTgt spid="26"/>
                                        </p:tgtEl>
                                        <p:attrNameLst>
                                          <p:attrName>style.visibility</p:attrName>
                                        </p:attrNameLst>
                                      </p:cBhvr>
                                      <p:to>
                                        <p:strVal val="hidden"/>
                                      </p:to>
                                    </p:set>
                                  </p:childTnLst>
                                </p:cTn>
                              </p:par>
                            </p:childTnLst>
                          </p:cTn>
                        </p:par>
                        <p:par>
                          <p:cTn id="139" fill="hold">
                            <p:stCondLst>
                              <p:cond delay="44000"/>
                            </p:stCondLst>
                            <p:childTnLst>
                              <p:par>
                                <p:cTn id="140" presetID="1" presetClass="exit" presetSubtype="0" fill="hold" grpId="0" nodeType="afterEffect">
                                  <p:stCondLst>
                                    <p:cond delay="1000"/>
                                  </p:stCondLst>
                                  <p:childTnLst>
                                    <p:set>
                                      <p:cBhvr>
                                        <p:cTn id="141" dur="1" fill="hold">
                                          <p:stCondLst>
                                            <p:cond delay="0"/>
                                          </p:stCondLst>
                                        </p:cTn>
                                        <p:tgtEl>
                                          <p:spTgt spid="25"/>
                                        </p:tgtEl>
                                        <p:attrNameLst>
                                          <p:attrName>style.visibility</p:attrName>
                                        </p:attrNameLst>
                                      </p:cBhvr>
                                      <p:to>
                                        <p:strVal val="hidden"/>
                                      </p:to>
                                    </p:set>
                                  </p:childTnLst>
                                </p:cTn>
                              </p:par>
                            </p:childTnLst>
                          </p:cTn>
                        </p:par>
                        <p:par>
                          <p:cTn id="142" fill="hold">
                            <p:stCondLst>
                              <p:cond delay="45000"/>
                            </p:stCondLst>
                            <p:childTnLst>
                              <p:par>
                                <p:cTn id="143" presetID="1" presetClass="exit" presetSubtype="0" fill="hold" grpId="0" nodeType="afterEffect">
                                  <p:stCondLst>
                                    <p:cond delay="1000"/>
                                  </p:stCondLst>
                                  <p:childTnLst>
                                    <p:set>
                                      <p:cBhvr>
                                        <p:cTn id="144" dur="1" fill="hold">
                                          <p:stCondLst>
                                            <p:cond delay="0"/>
                                          </p:stCondLst>
                                        </p:cTn>
                                        <p:tgtEl>
                                          <p:spTgt spid="24"/>
                                        </p:tgtEl>
                                        <p:attrNameLst>
                                          <p:attrName>style.visibility</p:attrName>
                                        </p:attrNameLst>
                                      </p:cBhvr>
                                      <p:to>
                                        <p:strVal val="hidden"/>
                                      </p:to>
                                    </p:set>
                                  </p:childTnLst>
                                </p:cTn>
                              </p:par>
                            </p:childTnLst>
                          </p:cTn>
                        </p:par>
                        <p:par>
                          <p:cTn id="145" fill="hold">
                            <p:stCondLst>
                              <p:cond delay="46000"/>
                            </p:stCondLst>
                            <p:childTnLst>
                              <p:par>
                                <p:cTn id="146" presetID="1" presetClass="exit" presetSubtype="0" fill="hold" grpId="0" nodeType="afterEffect">
                                  <p:stCondLst>
                                    <p:cond delay="1000"/>
                                  </p:stCondLst>
                                  <p:childTnLst>
                                    <p:set>
                                      <p:cBhvr>
                                        <p:cTn id="147" dur="1" fill="hold">
                                          <p:stCondLst>
                                            <p:cond delay="0"/>
                                          </p:stCondLst>
                                        </p:cTn>
                                        <p:tgtEl>
                                          <p:spTgt spid="23"/>
                                        </p:tgtEl>
                                        <p:attrNameLst>
                                          <p:attrName>style.visibility</p:attrName>
                                        </p:attrNameLst>
                                      </p:cBhvr>
                                      <p:to>
                                        <p:strVal val="hidden"/>
                                      </p:to>
                                    </p:set>
                                  </p:childTnLst>
                                </p:cTn>
                              </p:par>
                            </p:childTnLst>
                          </p:cTn>
                        </p:par>
                        <p:par>
                          <p:cTn id="148" fill="hold">
                            <p:stCondLst>
                              <p:cond delay="47000"/>
                            </p:stCondLst>
                            <p:childTnLst>
                              <p:par>
                                <p:cTn id="149" presetID="1" presetClass="exit" presetSubtype="0" fill="hold" grpId="0" nodeType="afterEffect">
                                  <p:stCondLst>
                                    <p:cond delay="1000"/>
                                  </p:stCondLst>
                                  <p:childTnLst>
                                    <p:set>
                                      <p:cBhvr>
                                        <p:cTn id="150" dur="1" fill="hold">
                                          <p:stCondLst>
                                            <p:cond delay="0"/>
                                          </p:stCondLst>
                                        </p:cTn>
                                        <p:tgtEl>
                                          <p:spTgt spid="22"/>
                                        </p:tgtEl>
                                        <p:attrNameLst>
                                          <p:attrName>style.visibility</p:attrName>
                                        </p:attrNameLst>
                                      </p:cBhvr>
                                      <p:to>
                                        <p:strVal val="hidden"/>
                                      </p:to>
                                    </p:set>
                                  </p:childTnLst>
                                </p:cTn>
                              </p:par>
                            </p:childTnLst>
                          </p:cTn>
                        </p:par>
                        <p:par>
                          <p:cTn id="151" fill="hold">
                            <p:stCondLst>
                              <p:cond delay="48000"/>
                            </p:stCondLst>
                            <p:childTnLst>
                              <p:par>
                                <p:cTn id="152" presetID="1" presetClass="exit" presetSubtype="0" fill="hold" grpId="0" nodeType="afterEffect">
                                  <p:stCondLst>
                                    <p:cond delay="1000"/>
                                  </p:stCondLst>
                                  <p:childTnLst>
                                    <p:set>
                                      <p:cBhvr>
                                        <p:cTn id="153" dur="1" fill="hold">
                                          <p:stCondLst>
                                            <p:cond delay="0"/>
                                          </p:stCondLst>
                                        </p:cTn>
                                        <p:tgtEl>
                                          <p:spTgt spid="21"/>
                                        </p:tgtEl>
                                        <p:attrNameLst>
                                          <p:attrName>style.visibility</p:attrName>
                                        </p:attrNameLst>
                                      </p:cBhvr>
                                      <p:to>
                                        <p:strVal val="hidden"/>
                                      </p:to>
                                    </p:set>
                                  </p:childTnLst>
                                </p:cTn>
                              </p:par>
                            </p:childTnLst>
                          </p:cTn>
                        </p:par>
                        <p:par>
                          <p:cTn id="154" fill="hold">
                            <p:stCondLst>
                              <p:cond delay="49000"/>
                            </p:stCondLst>
                            <p:childTnLst>
                              <p:par>
                                <p:cTn id="155" presetID="1" presetClass="exit" presetSubtype="0" fill="hold" grpId="0" nodeType="afterEffect">
                                  <p:stCondLst>
                                    <p:cond delay="1000"/>
                                  </p:stCondLst>
                                  <p:childTnLst>
                                    <p:set>
                                      <p:cBhvr>
                                        <p:cTn id="156" dur="1" fill="hold">
                                          <p:stCondLst>
                                            <p:cond delay="0"/>
                                          </p:stCondLst>
                                        </p:cTn>
                                        <p:tgtEl>
                                          <p:spTgt spid="20"/>
                                        </p:tgtEl>
                                        <p:attrNameLst>
                                          <p:attrName>style.visibility</p:attrName>
                                        </p:attrNameLst>
                                      </p:cBhvr>
                                      <p:to>
                                        <p:strVal val="hidden"/>
                                      </p:to>
                                    </p:set>
                                  </p:childTnLst>
                                </p:cTn>
                              </p:par>
                            </p:childTnLst>
                          </p:cTn>
                        </p:par>
                        <p:par>
                          <p:cTn id="157" fill="hold">
                            <p:stCondLst>
                              <p:cond delay="50000"/>
                            </p:stCondLst>
                            <p:childTnLst>
                              <p:par>
                                <p:cTn id="158" presetID="1" presetClass="exit" presetSubtype="0" fill="hold" grpId="0" nodeType="afterEffect">
                                  <p:stCondLst>
                                    <p:cond delay="1000"/>
                                  </p:stCondLst>
                                  <p:childTnLst>
                                    <p:set>
                                      <p:cBhvr>
                                        <p:cTn id="159" dur="1" fill="hold">
                                          <p:stCondLst>
                                            <p:cond delay="0"/>
                                          </p:stCondLst>
                                        </p:cTn>
                                        <p:tgtEl>
                                          <p:spTgt spid="19"/>
                                        </p:tgtEl>
                                        <p:attrNameLst>
                                          <p:attrName>style.visibility</p:attrName>
                                        </p:attrNameLst>
                                      </p:cBhvr>
                                      <p:to>
                                        <p:strVal val="hidden"/>
                                      </p:to>
                                    </p:set>
                                  </p:childTnLst>
                                </p:cTn>
                              </p:par>
                            </p:childTnLst>
                          </p:cTn>
                        </p:par>
                        <p:par>
                          <p:cTn id="160" fill="hold">
                            <p:stCondLst>
                              <p:cond delay="51000"/>
                            </p:stCondLst>
                            <p:childTnLst>
                              <p:par>
                                <p:cTn id="161" presetID="1" presetClass="exit" presetSubtype="0" fill="hold" grpId="0" nodeType="afterEffect">
                                  <p:stCondLst>
                                    <p:cond delay="1000"/>
                                  </p:stCondLst>
                                  <p:childTnLst>
                                    <p:set>
                                      <p:cBhvr>
                                        <p:cTn id="162" dur="1" fill="hold">
                                          <p:stCondLst>
                                            <p:cond delay="0"/>
                                          </p:stCondLst>
                                        </p:cTn>
                                        <p:tgtEl>
                                          <p:spTgt spid="18"/>
                                        </p:tgtEl>
                                        <p:attrNameLst>
                                          <p:attrName>style.visibility</p:attrName>
                                        </p:attrNameLst>
                                      </p:cBhvr>
                                      <p:to>
                                        <p:strVal val="hidden"/>
                                      </p:to>
                                    </p:set>
                                  </p:childTnLst>
                                </p:cTn>
                              </p:par>
                            </p:childTnLst>
                          </p:cTn>
                        </p:par>
                        <p:par>
                          <p:cTn id="163" fill="hold">
                            <p:stCondLst>
                              <p:cond delay="52000"/>
                            </p:stCondLst>
                            <p:childTnLst>
                              <p:par>
                                <p:cTn id="164" presetID="1" presetClass="exit" presetSubtype="0" fill="hold" grpId="0" nodeType="afterEffect">
                                  <p:stCondLst>
                                    <p:cond delay="1000"/>
                                  </p:stCondLst>
                                  <p:childTnLst>
                                    <p:set>
                                      <p:cBhvr>
                                        <p:cTn id="165" dur="1" fill="hold">
                                          <p:stCondLst>
                                            <p:cond delay="0"/>
                                          </p:stCondLst>
                                        </p:cTn>
                                        <p:tgtEl>
                                          <p:spTgt spid="17"/>
                                        </p:tgtEl>
                                        <p:attrNameLst>
                                          <p:attrName>style.visibility</p:attrName>
                                        </p:attrNameLst>
                                      </p:cBhvr>
                                      <p:to>
                                        <p:strVal val="hidden"/>
                                      </p:to>
                                    </p:set>
                                  </p:childTnLst>
                                </p:cTn>
                              </p:par>
                            </p:childTnLst>
                          </p:cTn>
                        </p:par>
                        <p:par>
                          <p:cTn id="166" fill="hold">
                            <p:stCondLst>
                              <p:cond delay="53000"/>
                            </p:stCondLst>
                            <p:childTnLst>
                              <p:par>
                                <p:cTn id="167" presetID="1" presetClass="exit" presetSubtype="0" fill="hold" grpId="0" nodeType="afterEffect">
                                  <p:stCondLst>
                                    <p:cond delay="1000"/>
                                  </p:stCondLst>
                                  <p:childTnLst>
                                    <p:set>
                                      <p:cBhvr>
                                        <p:cTn id="168" dur="1" fill="hold">
                                          <p:stCondLst>
                                            <p:cond delay="0"/>
                                          </p:stCondLst>
                                        </p:cTn>
                                        <p:tgtEl>
                                          <p:spTgt spid="16"/>
                                        </p:tgtEl>
                                        <p:attrNameLst>
                                          <p:attrName>style.visibility</p:attrName>
                                        </p:attrNameLst>
                                      </p:cBhvr>
                                      <p:to>
                                        <p:strVal val="hidden"/>
                                      </p:to>
                                    </p:set>
                                  </p:childTnLst>
                                </p:cTn>
                              </p:par>
                            </p:childTnLst>
                          </p:cTn>
                        </p:par>
                        <p:par>
                          <p:cTn id="169" fill="hold">
                            <p:stCondLst>
                              <p:cond delay="54000"/>
                            </p:stCondLst>
                            <p:childTnLst>
                              <p:par>
                                <p:cTn id="170" presetID="1" presetClass="exit" presetSubtype="0" fill="hold" grpId="0" nodeType="afterEffect">
                                  <p:stCondLst>
                                    <p:cond delay="1000"/>
                                  </p:stCondLst>
                                  <p:childTnLst>
                                    <p:set>
                                      <p:cBhvr>
                                        <p:cTn id="171" dur="1" fill="hold">
                                          <p:stCondLst>
                                            <p:cond delay="0"/>
                                          </p:stCondLst>
                                        </p:cTn>
                                        <p:tgtEl>
                                          <p:spTgt spid="15"/>
                                        </p:tgtEl>
                                        <p:attrNameLst>
                                          <p:attrName>style.visibility</p:attrName>
                                        </p:attrNameLst>
                                      </p:cBhvr>
                                      <p:to>
                                        <p:strVal val="hidden"/>
                                      </p:to>
                                    </p:set>
                                  </p:childTnLst>
                                </p:cTn>
                              </p:par>
                            </p:childTnLst>
                          </p:cTn>
                        </p:par>
                        <p:par>
                          <p:cTn id="172" fill="hold">
                            <p:stCondLst>
                              <p:cond delay="55000"/>
                            </p:stCondLst>
                            <p:childTnLst>
                              <p:par>
                                <p:cTn id="173" presetID="1" presetClass="exit" presetSubtype="0" fill="hold" grpId="0" nodeType="afterEffect">
                                  <p:stCondLst>
                                    <p:cond delay="1000"/>
                                  </p:stCondLst>
                                  <p:childTnLst>
                                    <p:set>
                                      <p:cBhvr>
                                        <p:cTn id="174" dur="1" fill="hold">
                                          <p:stCondLst>
                                            <p:cond delay="0"/>
                                          </p:stCondLst>
                                        </p:cTn>
                                        <p:tgtEl>
                                          <p:spTgt spid="14"/>
                                        </p:tgtEl>
                                        <p:attrNameLst>
                                          <p:attrName>style.visibility</p:attrName>
                                        </p:attrNameLst>
                                      </p:cBhvr>
                                      <p:to>
                                        <p:strVal val="hidden"/>
                                      </p:to>
                                    </p:set>
                                  </p:childTnLst>
                                </p:cTn>
                              </p:par>
                            </p:childTnLst>
                          </p:cTn>
                        </p:par>
                        <p:par>
                          <p:cTn id="175" fill="hold">
                            <p:stCondLst>
                              <p:cond delay="56000"/>
                            </p:stCondLst>
                            <p:childTnLst>
                              <p:par>
                                <p:cTn id="176" presetID="1" presetClass="exit" presetSubtype="0" fill="hold" grpId="0" nodeType="afterEffect">
                                  <p:stCondLst>
                                    <p:cond delay="1000"/>
                                  </p:stCondLst>
                                  <p:childTnLst>
                                    <p:set>
                                      <p:cBhvr>
                                        <p:cTn id="177" dur="1" fill="hold">
                                          <p:stCondLst>
                                            <p:cond delay="0"/>
                                          </p:stCondLst>
                                        </p:cTn>
                                        <p:tgtEl>
                                          <p:spTgt spid="13"/>
                                        </p:tgtEl>
                                        <p:attrNameLst>
                                          <p:attrName>style.visibility</p:attrName>
                                        </p:attrNameLst>
                                      </p:cBhvr>
                                      <p:to>
                                        <p:strVal val="hidden"/>
                                      </p:to>
                                    </p:set>
                                  </p:childTnLst>
                                </p:cTn>
                              </p:par>
                            </p:childTnLst>
                          </p:cTn>
                        </p:par>
                        <p:par>
                          <p:cTn id="178" fill="hold">
                            <p:stCondLst>
                              <p:cond delay="57000"/>
                            </p:stCondLst>
                            <p:childTnLst>
                              <p:par>
                                <p:cTn id="179" presetID="1" presetClass="exit" presetSubtype="0" fill="hold" grpId="0" nodeType="afterEffect">
                                  <p:stCondLst>
                                    <p:cond delay="1000"/>
                                  </p:stCondLst>
                                  <p:childTnLst>
                                    <p:set>
                                      <p:cBhvr>
                                        <p:cTn id="180" dur="1" fill="hold">
                                          <p:stCondLst>
                                            <p:cond delay="0"/>
                                          </p:stCondLst>
                                        </p:cTn>
                                        <p:tgtEl>
                                          <p:spTgt spid="12"/>
                                        </p:tgtEl>
                                        <p:attrNameLst>
                                          <p:attrName>style.visibility</p:attrName>
                                        </p:attrNameLst>
                                      </p:cBhvr>
                                      <p:to>
                                        <p:strVal val="hidden"/>
                                      </p:to>
                                    </p:set>
                                  </p:childTnLst>
                                </p:cTn>
                              </p:par>
                            </p:childTnLst>
                          </p:cTn>
                        </p:par>
                        <p:par>
                          <p:cTn id="181" fill="hold">
                            <p:stCondLst>
                              <p:cond delay="58000"/>
                            </p:stCondLst>
                            <p:childTnLst>
                              <p:par>
                                <p:cTn id="182" presetID="1" presetClass="exit" presetSubtype="0" fill="hold" grpId="0" nodeType="afterEffect">
                                  <p:stCondLst>
                                    <p:cond delay="1000"/>
                                  </p:stCondLst>
                                  <p:childTnLst>
                                    <p:set>
                                      <p:cBhvr>
                                        <p:cTn id="183"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184" restart="whenNotActive" fill="hold" evtFilter="cancelBubble" nodeType="interactiveSeq">
                <p:stCondLst>
                  <p:cond evt="onClick" delay="0">
                    <p:tgtEl>
                      <p:spTgt spid="116"/>
                    </p:tgtEl>
                  </p:cond>
                </p:stCondLst>
                <p:endSync evt="end" delay="0">
                  <p:rtn val="all"/>
                </p:endSync>
                <p:childTnLst>
                  <p:par>
                    <p:cTn id="185" fill="hold">
                      <p:stCondLst>
                        <p:cond delay="0"/>
                      </p:stCondLst>
                      <p:childTnLst>
                        <p:par>
                          <p:cTn id="186" fill="hold">
                            <p:stCondLst>
                              <p:cond delay="0"/>
                            </p:stCondLst>
                            <p:childTnLst>
                              <p:par>
                                <p:cTn id="187" presetID="1" presetClass="exit" presetSubtype="0" fill="hold" grpId="0" nodeType="clickEffect">
                                  <p:stCondLst>
                                    <p:cond delay="1000"/>
                                  </p:stCondLst>
                                  <p:childTnLst>
                                    <p:set>
                                      <p:cBhvr>
                                        <p:cTn id="188" dur="1" fill="hold">
                                          <p:stCondLst>
                                            <p:cond delay="0"/>
                                          </p:stCondLst>
                                        </p:cTn>
                                        <p:tgtEl>
                                          <p:spTgt spid="116"/>
                                        </p:tgtEl>
                                        <p:attrNameLst>
                                          <p:attrName>style.visibility</p:attrName>
                                        </p:attrNameLst>
                                      </p:cBhvr>
                                      <p:to>
                                        <p:strVal val="hidden"/>
                                      </p:to>
                                    </p:set>
                                  </p:childTnLst>
                                </p:cTn>
                              </p:par>
                            </p:childTnLst>
                          </p:cTn>
                        </p:par>
                        <p:par>
                          <p:cTn id="189" fill="hold">
                            <p:stCondLst>
                              <p:cond delay="1000"/>
                            </p:stCondLst>
                            <p:childTnLst>
                              <p:par>
                                <p:cTn id="190" presetID="1" presetClass="exit" presetSubtype="0" fill="hold" grpId="0" nodeType="afterEffect">
                                  <p:stCondLst>
                                    <p:cond delay="1000"/>
                                  </p:stCondLst>
                                  <p:childTnLst>
                                    <p:set>
                                      <p:cBhvr>
                                        <p:cTn id="191" dur="1" fill="hold">
                                          <p:stCondLst>
                                            <p:cond delay="0"/>
                                          </p:stCondLst>
                                        </p:cTn>
                                        <p:tgtEl>
                                          <p:spTgt spid="115"/>
                                        </p:tgtEl>
                                        <p:attrNameLst>
                                          <p:attrName>style.visibility</p:attrName>
                                        </p:attrNameLst>
                                      </p:cBhvr>
                                      <p:to>
                                        <p:strVal val="hidden"/>
                                      </p:to>
                                    </p:set>
                                  </p:childTnLst>
                                </p:cTn>
                              </p:par>
                            </p:childTnLst>
                          </p:cTn>
                        </p:par>
                        <p:par>
                          <p:cTn id="192" fill="hold">
                            <p:stCondLst>
                              <p:cond delay="2000"/>
                            </p:stCondLst>
                            <p:childTnLst>
                              <p:par>
                                <p:cTn id="193" presetID="1" presetClass="exit" presetSubtype="0" fill="hold" grpId="0" nodeType="afterEffect">
                                  <p:stCondLst>
                                    <p:cond delay="1000"/>
                                  </p:stCondLst>
                                  <p:childTnLst>
                                    <p:set>
                                      <p:cBhvr>
                                        <p:cTn id="194" dur="1" fill="hold">
                                          <p:stCondLst>
                                            <p:cond delay="0"/>
                                          </p:stCondLst>
                                        </p:cTn>
                                        <p:tgtEl>
                                          <p:spTgt spid="114"/>
                                        </p:tgtEl>
                                        <p:attrNameLst>
                                          <p:attrName>style.visibility</p:attrName>
                                        </p:attrNameLst>
                                      </p:cBhvr>
                                      <p:to>
                                        <p:strVal val="hidden"/>
                                      </p:to>
                                    </p:set>
                                  </p:childTnLst>
                                </p:cTn>
                              </p:par>
                            </p:childTnLst>
                          </p:cTn>
                        </p:par>
                        <p:par>
                          <p:cTn id="195" fill="hold">
                            <p:stCondLst>
                              <p:cond delay="3000"/>
                            </p:stCondLst>
                            <p:childTnLst>
                              <p:par>
                                <p:cTn id="196" presetID="1" presetClass="exit" presetSubtype="0" fill="hold" grpId="0" nodeType="afterEffect">
                                  <p:stCondLst>
                                    <p:cond delay="1000"/>
                                  </p:stCondLst>
                                  <p:childTnLst>
                                    <p:set>
                                      <p:cBhvr>
                                        <p:cTn id="197" dur="1" fill="hold">
                                          <p:stCondLst>
                                            <p:cond delay="0"/>
                                          </p:stCondLst>
                                        </p:cTn>
                                        <p:tgtEl>
                                          <p:spTgt spid="113"/>
                                        </p:tgtEl>
                                        <p:attrNameLst>
                                          <p:attrName>style.visibility</p:attrName>
                                        </p:attrNameLst>
                                      </p:cBhvr>
                                      <p:to>
                                        <p:strVal val="hidden"/>
                                      </p:to>
                                    </p:set>
                                  </p:childTnLst>
                                </p:cTn>
                              </p:par>
                            </p:childTnLst>
                          </p:cTn>
                        </p:par>
                        <p:par>
                          <p:cTn id="198" fill="hold">
                            <p:stCondLst>
                              <p:cond delay="4000"/>
                            </p:stCondLst>
                            <p:childTnLst>
                              <p:par>
                                <p:cTn id="199" presetID="1" presetClass="exit" presetSubtype="0" fill="hold" grpId="0" nodeType="afterEffect">
                                  <p:stCondLst>
                                    <p:cond delay="1000"/>
                                  </p:stCondLst>
                                  <p:childTnLst>
                                    <p:set>
                                      <p:cBhvr>
                                        <p:cTn id="200" dur="1" fill="hold">
                                          <p:stCondLst>
                                            <p:cond delay="0"/>
                                          </p:stCondLst>
                                        </p:cTn>
                                        <p:tgtEl>
                                          <p:spTgt spid="112"/>
                                        </p:tgtEl>
                                        <p:attrNameLst>
                                          <p:attrName>style.visibility</p:attrName>
                                        </p:attrNameLst>
                                      </p:cBhvr>
                                      <p:to>
                                        <p:strVal val="hidden"/>
                                      </p:to>
                                    </p:set>
                                  </p:childTnLst>
                                </p:cTn>
                              </p:par>
                            </p:childTnLst>
                          </p:cTn>
                        </p:par>
                        <p:par>
                          <p:cTn id="201" fill="hold">
                            <p:stCondLst>
                              <p:cond delay="5000"/>
                            </p:stCondLst>
                            <p:childTnLst>
                              <p:par>
                                <p:cTn id="202" presetID="1" presetClass="exit" presetSubtype="0" fill="hold" grpId="0" nodeType="afterEffect">
                                  <p:stCondLst>
                                    <p:cond delay="1000"/>
                                  </p:stCondLst>
                                  <p:childTnLst>
                                    <p:set>
                                      <p:cBhvr>
                                        <p:cTn id="203" dur="1" fill="hold">
                                          <p:stCondLst>
                                            <p:cond delay="0"/>
                                          </p:stCondLst>
                                        </p:cTn>
                                        <p:tgtEl>
                                          <p:spTgt spid="111"/>
                                        </p:tgtEl>
                                        <p:attrNameLst>
                                          <p:attrName>style.visibility</p:attrName>
                                        </p:attrNameLst>
                                      </p:cBhvr>
                                      <p:to>
                                        <p:strVal val="hidden"/>
                                      </p:to>
                                    </p:set>
                                  </p:childTnLst>
                                </p:cTn>
                              </p:par>
                            </p:childTnLst>
                          </p:cTn>
                        </p:par>
                        <p:par>
                          <p:cTn id="204" fill="hold">
                            <p:stCondLst>
                              <p:cond delay="6000"/>
                            </p:stCondLst>
                            <p:childTnLst>
                              <p:par>
                                <p:cTn id="205" presetID="1" presetClass="exit" presetSubtype="0" fill="hold" grpId="0" nodeType="afterEffect">
                                  <p:stCondLst>
                                    <p:cond delay="1000"/>
                                  </p:stCondLst>
                                  <p:childTnLst>
                                    <p:set>
                                      <p:cBhvr>
                                        <p:cTn id="206" dur="1" fill="hold">
                                          <p:stCondLst>
                                            <p:cond delay="0"/>
                                          </p:stCondLst>
                                        </p:cTn>
                                        <p:tgtEl>
                                          <p:spTgt spid="110"/>
                                        </p:tgtEl>
                                        <p:attrNameLst>
                                          <p:attrName>style.visibility</p:attrName>
                                        </p:attrNameLst>
                                      </p:cBhvr>
                                      <p:to>
                                        <p:strVal val="hidden"/>
                                      </p:to>
                                    </p:set>
                                  </p:childTnLst>
                                </p:cTn>
                              </p:par>
                            </p:childTnLst>
                          </p:cTn>
                        </p:par>
                        <p:par>
                          <p:cTn id="207" fill="hold">
                            <p:stCondLst>
                              <p:cond delay="7000"/>
                            </p:stCondLst>
                            <p:childTnLst>
                              <p:par>
                                <p:cTn id="208" presetID="1" presetClass="exit" presetSubtype="0" fill="hold" grpId="0" nodeType="afterEffect">
                                  <p:stCondLst>
                                    <p:cond delay="1000"/>
                                  </p:stCondLst>
                                  <p:childTnLst>
                                    <p:set>
                                      <p:cBhvr>
                                        <p:cTn id="209" dur="1" fill="hold">
                                          <p:stCondLst>
                                            <p:cond delay="0"/>
                                          </p:stCondLst>
                                        </p:cTn>
                                        <p:tgtEl>
                                          <p:spTgt spid="109"/>
                                        </p:tgtEl>
                                        <p:attrNameLst>
                                          <p:attrName>style.visibility</p:attrName>
                                        </p:attrNameLst>
                                      </p:cBhvr>
                                      <p:to>
                                        <p:strVal val="hidden"/>
                                      </p:to>
                                    </p:set>
                                  </p:childTnLst>
                                </p:cTn>
                              </p:par>
                            </p:childTnLst>
                          </p:cTn>
                        </p:par>
                        <p:par>
                          <p:cTn id="210" fill="hold">
                            <p:stCondLst>
                              <p:cond delay="8000"/>
                            </p:stCondLst>
                            <p:childTnLst>
                              <p:par>
                                <p:cTn id="211" presetID="1" presetClass="exit" presetSubtype="0" fill="hold" grpId="0" nodeType="afterEffect">
                                  <p:stCondLst>
                                    <p:cond delay="1000"/>
                                  </p:stCondLst>
                                  <p:childTnLst>
                                    <p:set>
                                      <p:cBhvr>
                                        <p:cTn id="212" dur="1" fill="hold">
                                          <p:stCondLst>
                                            <p:cond delay="0"/>
                                          </p:stCondLst>
                                        </p:cTn>
                                        <p:tgtEl>
                                          <p:spTgt spid="108"/>
                                        </p:tgtEl>
                                        <p:attrNameLst>
                                          <p:attrName>style.visibility</p:attrName>
                                        </p:attrNameLst>
                                      </p:cBhvr>
                                      <p:to>
                                        <p:strVal val="hidden"/>
                                      </p:to>
                                    </p:set>
                                  </p:childTnLst>
                                </p:cTn>
                              </p:par>
                            </p:childTnLst>
                          </p:cTn>
                        </p:par>
                        <p:par>
                          <p:cTn id="213" fill="hold">
                            <p:stCondLst>
                              <p:cond delay="9000"/>
                            </p:stCondLst>
                            <p:childTnLst>
                              <p:par>
                                <p:cTn id="214" presetID="1" presetClass="exit" presetSubtype="0" fill="hold" grpId="0" nodeType="afterEffect">
                                  <p:stCondLst>
                                    <p:cond delay="1000"/>
                                  </p:stCondLst>
                                  <p:childTnLst>
                                    <p:set>
                                      <p:cBhvr>
                                        <p:cTn id="215" dur="1" fill="hold">
                                          <p:stCondLst>
                                            <p:cond delay="0"/>
                                          </p:stCondLst>
                                        </p:cTn>
                                        <p:tgtEl>
                                          <p:spTgt spid="107"/>
                                        </p:tgtEl>
                                        <p:attrNameLst>
                                          <p:attrName>style.visibility</p:attrName>
                                        </p:attrNameLst>
                                      </p:cBhvr>
                                      <p:to>
                                        <p:strVal val="hidden"/>
                                      </p:to>
                                    </p:set>
                                  </p:childTnLst>
                                </p:cTn>
                              </p:par>
                            </p:childTnLst>
                          </p:cTn>
                        </p:par>
                        <p:par>
                          <p:cTn id="216" fill="hold">
                            <p:stCondLst>
                              <p:cond delay="10000"/>
                            </p:stCondLst>
                            <p:childTnLst>
                              <p:par>
                                <p:cTn id="217" presetID="1" presetClass="exit" presetSubtype="0" fill="hold" grpId="0" nodeType="afterEffect">
                                  <p:stCondLst>
                                    <p:cond delay="1000"/>
                                  </p:stCondLst>
                                  <p:childTnLst>
                                    <p:set>
                                      <p:cBhvr>
                                        <p:cTn id="218" dur="1" fill="hold">
                                          <p:stCondLst>
                                            <p:cond delay="0"/>
                                          </p:stCondLst>
                                        </p:cTn>
                                        <p:tgtEl>
                                          <p:spTgt spid="106"/>
                                        </p:tgtEl>
                                        <p:attrNameLst>
                                          <p:attrName>style.visibility</p:attrName>
                                        </p:attrNameLst>
                                      </p:cBhvr>
                                      <p:to>
                                        <p:strVal val="hidden"/>
                                      </p:to>
                                    </p:set>
                                  </p:childTnLst>
                                </p:cTn>
                              </p:par>
                            </p:childTnLst>
                          </p:cTn>
                        </p:par>
                        <p:par>
                          <p:cTn id="219" fill="hold">
                            <p:stCondLst>
                              <p:cond delay="11000"/>
                            </p:stCondLst>
                            <p:childTnLst>
                              <p:par>
                                <p:cTn id="220" presetID="1" presetClass="exit" presetSubtype="0" fill="hold" grpId="0" nodeType="afterEffect">
                                  <p:stCondLst>
                                    <p:cond delay="1000"/>
                                  </p:stCondLst>
                                  <p:childTnLst>
                                    <p:set>
                                      <p:cBhvr>
                                        <p:cTn id="221" dur="1" fill="hold">
                                          <p:stCondLst>
                                            <p:cond delay="0"/>
                                          </p:stCondLst>
                                        </p:cTn>
                                        <p:tgtEl>
                                          <p:spTgt spid="105"/>
                                        </p:tgtEl>
                                        <p:attrNameLst>
                                          <p:attrName>style.visibility</p:attrName>
                                        </p:attrNameLst>
                                      </p:cBhvr>
                                      <p:to>
                                        <p:strVal val="hidden"/>
                                      </p:to>
                                    </p:set>
                                  </p:childTnLst>
                                </p:cTn>
                              </p:par>
                            </p:childTnLst>
                          </p:cTn>
                        </p:par>
                        <p:par>
                          <p:cTn id="222" fill="hold">
                            <p:stCondLst>
                              <p:cond delay="12000"/>
                            </p:stCondLst>
                            <p:childTnLst>
                              <p:par>
                                <p:cTn id="223" presetID="1" presetClass="exit" presetSubtype="0" fill="hold" grpId="0" nodeType="afterEffect">
                                  <p:stCondLst>
                                    <p:cond delay="1000"/>
                                  </p:stCondLst>
                                  <p:childTnLst>
                                    <p:set>
                                      <p:cBhvr>
                                        <p:cTn id="224" dur="1" fill="hold">
                                          <p:stCondLst>
                                            <p:cond delay="0"/>
                                          </p:stCondLst>
                                        </p:cTn>
                                        <p:tgtEl>
                                          <p:spTgt spid="104"/>
                                        </p:tgtEl>
                                        <p:attrNameLst>
                                          <p:attrName>style.visibility</p:attrName>
                                        </p:attrNameLst>
                                      </p:cBhvr>
                                      <p:to>
                                        <p:strVal val="hidden"/>
                                      </p:to>
                                    </p:set>
                                  </p:childTnLst>
                                </p:cTn>
                              </p:par>
                            </p:childTnLst>
                          </p:cTn>
                        </p:par>
                        <p:par>
                          <p:cTn id="225" fill="hold">
                            <p:stCondLst>
                              <p:cond delay="13000"/>
                            </p:stCondLst>
                            <p:childTnLst>
                              <p:par>
                                <p:cTn id="226" presetID="1" presetClass="exit" presetSubtype="0" fill="hold" grpId="0" nodeType="afterEffect">
                                  <p:stCondLst>
                                    <p:cond delay="1000"/>
                                  </p:stCondLst>
                                  <p:childTnLst>
                                    <p:set>
                                      <p:cBhvr>
                                        <p:cTn id="227" dur="1" fill="hold">
                                          <p:stCondLst>
                                            <p:cond delay="0"/>
                                          </p:stCondLst>
                                        </p:cTn>
                                        <p:tgtEl>
                                          <p:spTgt spid="103"/>
                                        </p:tgtEl>
                                        <p:attrNameLst>
                                          <p:attrName>style.visibility</p:attrName>
                                        </p:attrNameLst>
                                      </p:cBhvr>
                                      <p:to>
                                        <p:strVal val="hidden"/>
                                      </p:to>
                                    </p:set>
                                  </p:childTnLst>
                                </p:cTn>
                              </p:par>
                            </p:childTnLst>
                          </p:cTn>
                        </p:par>
                        <p:par>
                          <p:cTn id="228" fill="hold">
                            <p:stCondLst>
                              <p:cond delay="14000"/>
                            </p:stCondLst>
                            <p:childTnLst>
                              <p:par>
                                <p:cTn id="229" presetID="1" presetClass="exit" presetSubtype="0" fill="hold" grpId="0" nodeType="afterEffect">
                                  <p:stCondLst>
                                    <p:cond delay="1000"/>
                                  </p:stCondLst>
                                  <p:childTnLst>
                                    <p:set>
                                      <p:cBhvr>
                                        <p:cTn id="230" dur="1" fill="hold">
                                          <p:stCondLst>
                                            <p:cond delay="0"/>
                                          </p:stCondLst>
                                        </p:cTn>
                                        <p:tgtEl>
                                          <p:spTgt spid="102"/>
                                        </p:tgtEl>
                                        <p:attrNameLst>
                                          <p:attrName>style.visibility</p:attrName>
                                        </p:attrNameLst>
                                      </p:cBhvr>
                                      <p:to>
                                        <p:strVal val="hidden"/>
                                      </p:to>
                                    </p:set>
                                  </p:childTnLst>
                                </p:cTn>
                              </p:par>
                            </p:childTnLst>
                          </p:cTn>
                        </p:par>
                        <p:par>
                          <p:cTn id="231" fill="hold">
                            <p:stCondLst>
                              <p:cond delay="15000"/>
                            </p:stCondLst>
                            <p:childTnLst>
                              <p:par>
                                <p:cTn id="232" presetID="1" presetClass="exit" presetSubtype="0" fill="hold" grpId="0" nodeType="afterEffect">
                                  <p:stCondLst>
                                    <p:cond delay="1000"/>
                                  </p:stCondLst>
                                  <p:childTnLst>
                                    <p:set>
                                      <p:cBhvr>
                                        <p:cTn id="233" dur="1" fill="hold">
                                          <p:stCondLst>
                                            <p:cond delay="0"/>
                                          </p:stCondLst>
                                        </p:cTn>
                                        <p:tgtEl>
                                          <p:spTgt spid="101"/>
                                        </p:tgtEl>
                                        <p:attrNameLst>
                                          <p:attrName>style.visibility</p:attrName>
                                        </p:attrNameLst>
                                      </p:cBhvr>
                                      <p:to>
                                        <p:strVal val="hidden"/>
                                      </p:to>
                                    </p:set>
                                  </p:childTnLst>
                                </p:cTn>
                              </p:par>
                            </p:childTnLst>
                          </p:cTn>
                        </p:par>
                        <p:par>
                          <p:cTn id="234" fill="hold">
                            <p:stCondLst>
                              <p:cond delay="16000"/>
                            </p:stCondLst>
                            <p:childTnLst>
                              <p:par>
                                <p:cTn id="235" presetID="1" presetClass="exit" presetSubtype="0" fill="hold" grpId="0" nodeType="afterEffect">
                                  <p:stCondLst>
                                    <p:cond delay="1000"/>
                                  </p:stCondLst>
                                  <p:childTnLst>
                                    <p:set>
                                      <p:cBhvr>
                                        <p:cTn id="236" dur="1" fill="hold">
                                          <p:stCondLst>
                                            <p:cond delay="0"/>
                                          </p:stCondLst>
                                        </p:cTn>
                                        <p:tgtEl>
                                          <p:spTgt spid="100"/>
                                        </p:tgtEl>
                                        <p:attrNameLst>
                                          <p:attrName>style.visibility</p:attrName>
                                        </p:attrNameLst>
                                      </p:cBhvr>
                                      <p:to>
                                        <p:strVal val="hidden"/>
                                      </p:to>
                                    </p:set>
                                  </p:childTnLst>
                                </p:cTn>
                              </p:par>
                            </p:childTnLst>
                          </p:cTn>
                        </p:par>
                        <p:par>
                          <p:cTn id="237" fill="hold">
                            <p:stCondLst>
                              <p:cond delay="17000"/>
                            </p:stCondLst>
                            <p:childTnLst>
                              <p:par>
                                <p:cTn id="238" presetID="1" presetClass="exit" presetSubtype="0" fill="hold" grpId="0" nodeType="afterEffect">
                                  <p:stCondLst>
                                    <p:cond delay="1000"/>
                                  </p:stCondLst>
                                  <p:childTnLst>
                                    <p:set>
                                      <p:cBhvr>
                                        <p:cTn id="239" dur="1" fill="hold">
                                          <p:stCondLst>
                                            <p:cond delay="0"/>
                                          </p:stCondLst>
                                        </p:cTn>
                                        <p:tgtEl>
                                          <p:spTgt spid="99"/>
                                        </p:tgtEl>
                                        <p:attrNameLst>
                                          <p:attrName>style.visibility</p:attrName>
                                        </p:attrNameLst>
                                      </p:cBhvr>
                                      <p:to>
                                        <p:strVal val="hidden"/>
                                      </p:to>
                                    </p:set>
                                  </p:childTnLst>
                                </p:cTn>
                              </p:par>
                            </p:childTnLst>
                          </p:cTn>
                        </p:par>
                        <p:par>
                          <p:cTn id="240" fill="hold">
                            <p:stCondLst>
                              <p:cond delay="18000"/>
                            </p:stCondLst>
                            <p:childTnLst>
                              <p:par>
                                <p:cTn id="241" presetID="1" presetClass="exit" presetSubtype="0" fill="hold" grpId="0" nodeType="afterEffect">
                                  <p:stCondLst>
                                    <p:cond delay="1000"/>
                                  </p:stCondLst>
                                  <p:childTnLst>
                                    <p:set>
                                      <p:cBhvr>
                                        <p:cTn id="242" dur="1" fill="hold">
                                          <p:stCondLst>
                                            <p:cond delay="0"/>
                                          </p:stCondLst>
                                        </p:cTn>
                                        <p:tgtEl>
                                          <p:spTgt spid="98"/>
                                        </p:tgtEl>
                                        <p:attrNameLst>
                                          <p:attrName>style.visibility</p:attrName>
                                        </p:attrNameLst>
                                      </p:cBhvr>
                                      <p:to>
                                        <p:strVal val="hidden"/>
                                      </p:to>
                                    </p:set>
                                  </p:childTnLst>
                                </p:cTn>
                              </p:par>
                            </p:childTnLst>
                          </p:cTn>
                        </p:par>
                        <p:par>
                          <p:cTn id="243" fill="hold">
                            <p:stCondLst>
                              <p:cond delay="19000"/>
                            </p:stCondLst>
                            <p:childTnLst>
                              <p:par>
                                <p:cTn id="244" presetID="1" presetClass="exit" presetSubtype="0" fill="hold" grpId="0" nodeType="afterEffect">
                                  <p:stCondLst>
                                    <p:cond delay="1000"/>
                                  </p:stCondLst>
                                  <p:childTnLst>
                                    <p:set>
                                      <p:cBhvr>
                                        <p:cTn id="245" dur="1" fill="hold">
                                          <p:stCondLst>
                                            <p:cond delay="0"/>
                                          </p:stCondLst>
                                        </p:cTn>
                                        <p:tgtEl>
                                          <p:spTgt spid="97"/>
                                        </p:tgtEl>
                                        <p:attrNameLst>
                                          <p:attrName>style.visibility</p:attrName>
                                        </p:attrNameLst>
                                      </p:cBhvr>
                                      <p:to>
                                        <p:strVal val="hidden"/>
                                      </p:to>
                                    </p:set>
                                  </p:childTnLst>
                                </p:cTn>
                              </p:par>
                            </p:childTnLst>
                          </p:cTn>
                        </p:par>
                        <p:par>
                          <p:cTn id="246" fill="hold">
                            <p:stCondLst>
                              <p:cond delay="20000"/>
                            </p:stCondLst>
                            <p:childTnLst>
                              <p:par>
                                <p:cTn id="247" presetID="1" presetClass="exit" presetSubtype="0" fill="hold" grpId="0" nodeType="afterEffect">
                                  <p:stCondLst>
                                    <p:cond delay="1000"/>
                                  </p:stCondLst>
                                  <p:childTnLst>
                                    <p:set>
                                      <p:cBhvr>
                                        <p:cTn id="248" dur="1" fill="hold">
                                          <p:stCondLst>
                                            <p:cond delay="0"/>
                                          </p:stCondLst>
                                        </p:cTn>
                                        <p:tgtEl>
                                          <p:spTgt spid="96"/>
                                        </p:tgtEl>
                                        <p:attrNameLst>
                                          <p:attrName>style.visibility</p:attrName>
                                        </p:attrNameLst>
                                      </p:cBhvr>
                                      <p:to>
                                        <p:strVal val="hidden"/>
                                      </p:to>
                                    </p:set>
                                  </p:childTnLst>
                                </p:cTn>
                              </p:par>
                            </p:childTnLst>
                          </p:cTn>
                        </p:par>
                        <p:par>
                          <p:cTn id="249" fill="hold">
                            <p:stCondLst>
                              <p:cond delay="21000"/>
                            </p:stCondLst>
                            <p:childTnLst>
                              <p:par>
                                <p:cTn id="250" presetID="1" presetClass="exit" presetSubtype="0" fill="hold" grpId="0" nodeType="afterEffect">
                                  <p:stCondLst>
                                    <p:cond delay="1000"/>
                                  </p:stCondLst>
                                  <p:childTnLst>
                                    <p:set>
                                      <p:cBhvr>
                                        <p:cTn id="251" dur="1" fill="hold">
                                          <p:stCondLst>
                                            <p:cond delay="0"/>
                                          </p:stCondLst>
                                        </p:cTn>
                                        <p:tgtEl>
                                          <p:spTgt spid="95"/>
                                        </p:tgtEl>
                                        <p:attrNameLst>
                                          <p:attrName>style.visibility</p:attrName>
                                        </p:attrNameLst>
                                      </p:cBhvr>
                                      <p:to>
                                        <p:strVal val="hidden"/>
                                      </p:to>
                                    </p:set>
                                  </p:childTnLst>
                                </p:cTn>
                              </p:par>
                            </p:childTnLst>
                          </p:cTn>
                        </p:par>
                        <p:par>
                          <p:cTn id="252" fill="hold">
                            <p:stCondLst>
                              <p:cond delay="22000"/>
                            </p:stCondLst>
                            <p:childTnLst>
                              <p:par>
                                <p:cTn id="253" presetID="1" presetClass="exit" presetSubtype="0" fill="hold" grpId="0" nodeType="afterEffect">
                                  <p:stCondLst>
                                    <p:cond delay="1000"/>
                                  </p:stCondLst>
                                  <p:childTnLst>
                                    <p:set>
                                      <p:cBhvr>
                                        <p:cTn id="254" dur="1" fill="hold">
                                          <p:stCondLst>
                                            <p:cond delay="0"/>
                                          </p:stCondLst>
                                        </p:cTn>
                                        <p:tgtEl>
                                          <p:spTgt spid="94"/>
                                        </p:tgtEl>
                                        <p:attrNameLst>
                                          <p:attrName>style.visibility</p:attrName>
                                        </p:attrNameLst>
                                      </p:cBhvr>
                                      <p:to>
                                        <p:strVal val="hidden"/>
                                      </p:to>
                                    </p:set>
                                  </p:childTnLst>
                                </p:cTn>
                              </p:par>
                            </p:childTnLst>
                          </p:cTn>
                        </p:par>
                        <p:par>
                          <p:cTn id="255" fill="hold">
                            <p:stCondLst>
                              <p:cond delay="23000"/>
                            </p:stCondLst>
                            <p:childTnLst>
                              <p:par>
                                <p:cTn id="256" presetID="1" presetClass="exit" presetSubtype="0" fill="hold" grpId="0" nodeType="afterEffect">
                                  <p:stCondLst>
                                    <p:cond delay="1000"/>
                                  </p:stCondLst>
                                  <p:childTnLst>
                                    <p:set>
                                      <p:cBhvr>
                                        <p:cTn id="257" dur="1" fill="hold">
                                          <p:stCondLst>
                                            <p:cond delay="0"/>
                                          </p:stCondLst>
                                        </p:cTn>
                                        <p:tgtEl>
                                          <p:spTgt spid="93"/>
                                        </p:tgtEl>
                                        <p:attrNameLst>
                                          <p:attrName>style.visibility</p:attrName>
                                        </p:attrNameLst>
                                      </p:cBhvr>
                                      <p:to>
                                        <p:strVal val="hidden"/>
                                      </p:to>
                                    </p:set>
                                  </p:childTnLst>
                                </p:cTn>
                              </p:par>
                            </p:childTnLst>
                          </p:cTn>
                        </p:par>
                        <p:par>
                          <p:cTn id="258" fill="hold">
                            <p:stCondLst>
                              <p:cond delay="24000"/>
                            </p:stCondLst>
                            <p:childTnLst>
                              <p:par>
                                <p:cTn id="259" presetID="1" presetClass="exit" presetSubtype="0" fill="hold" grpId="0" nodeType="afterEffect">
                                  <p:stCondLst>
                                    <p:cond delay="1000"/>
                                  </p:stCondLst>
                                  <p:childTnLst>
                                    <p:set>
                                      <p:cBhvr>
                                        <p:cTn id="260" dur="1" fill="hold">
                                          <p:stCondLst>
                                            <p:cond delay="0"/>
                                          </p:stCondLst>
                                        </p:cTn>
                                        <p:tgtEl>
                                          <p:spTgt spid="92"/>
                                        </p:tgtEl>
                                        <p:attrNameLst>
                                          <p:attrName>style.visibility</p:attrName>
                                        </p:attrNameLst>
                                      </p:cBhvr>
                                      <p:to>
                                        <p:strVal val="hidden"/>
                                      </p:to>
                                    </p:set>
                                  </p:childTnLst>
                                </p:cTn>
                              </p:par>
                            </p:childTnLst>
                          </p:cTn>
                        </p:par>
                        <p:par>
                          <p:cTn id="261" fill="hold">
                            <p:stCondLst>
                              <p:cond delay="25000"/>
                            </p:stCondLst>
                            <p:childTnLst>
                              <p:par>
                                <p:cTn id="262" presetID="1" presetClass="exit" presetSubtype="0" fill="hold" grpId="0" nodeType="afterEffect">
                                  <p:stCondLst>
                                    <p:cond delay="1000"/>
                                  </p:stCondLst>
                                  <p:childTnLst>
                                    <p:set>
                                      <p:cBhvr>
                                        <p:cTn id="263" dur="1" fill="hold">
                                          <p:stCondLst>
                                            <p:cond delay="0"/>
                                          </p:stCondLst>
                                        </p:cTn>
                                        <p:tgtEl>
                                          <p:spTgt spid="91"/>
                                        </p:tgtEl>
                                        <p:attrNameLst>
                                          <p:attrName>style.visibility</p:attrName>
                                        </p:attrNameLst>
                                      </p:cBhvr>
                                      <p:to>
                                        <p:strVal val="hidden"/>
                                      </p:to>
                                    </p:set>
                                  </p:childTnLst>
                                </p:cTn>
                              </p:par>
                            </p:childTnLst>
                          </p:cTn>
                        </p:par>
                        <p:par>
                          <p:cTn id="264" fill="hold">
                            <p:stCondLst>
                              <p:cond delay="26000"/>
                            </p:stCondLst>
                            <p:childTnLst>
                              <p:par>
                                <p:cTn id="265" presetID="1" presetClass="exit" presetSubtype="0" fill="hold" grpId="0" nodeType="afterEffect">
                                  <p:stCondLst>
                                    <p:cond delay="1000"/>
                                  </p:stCondLst>
                                  <p:childTnLst>
                                    <p:set>
                                      <p:cBhvr>
                                        <p:cTn id="266" dur="1" fill="hold">
                                          <p:stCondLst>
                                            <p:cond delay="0"/>
                                          </p:stCondLst>
                                        </p:cTn>
                                        <p:tgtEl>
                                          <p:spTgt spid="90"/>
                                        </p:tgtEl>
                                        <p:attrNameLst>
                                          <p:attrName>style.visibility</p:attrName>
                                        </p:attrNameLst>
                                      </p:cBhvr>
                                      <p:to>
                                        <p:strVal val="hidden"/>
                                      </p:to>
                                    </p:set>
                                  </p:childTnLst>
                                </p:cTn>
                              </p:par>
                            </p:childTnLst>
                          </p:cTn>
                        </p:par>
                        <p:par>
                          <p:cTn id="267" fill="hold">
                            <p:stCondLst>
                              <p:cond delay="27000"/>
                            </p:stCondLst>
                            <p:childTnLst>
                              <p:par>
                                <p:cTn id="268" presetID="1" presetClass="exit" presetSubtype="0" fill="hold" grpId="0" nodeType="afterEffect">
                                  <p:stCondLst>
                                    <p:cond delay="1000"/>
                                  </p:stCondLst>
                                  <p:childTnLst>
                                    <p:set>
                                      <p:cBhvr>
                                        <p:cTn id="269" dur="1" fill="hold">
                                          <p:stCondLst>
                                            <p:cond delay="0"/>
                                          </p:stCondLst>
                                        </p:cTn>
                                        <p:tgtEl>
                                          <p:spTgt spid="89"/>
                                        </p:tgtEl>
                                        <p:attrNameLst>
                                          <p:attrName>style.visibility</p:attrName>
                                        </p:attrNameLst>
                                      </p:cBhvr>
                                      <p:to>
                                        <p:strVal val="hidden"/>
                                      </p:to>
                                    </p:set>
                                  </p:childTnLst>
                                </p:cTn>
                              </p:par>
                            </p:childTnLst>
                          </p:cTn>
                        </p:par>
                        <p:par>
                          <p:cTn id="270" fill="hold">
                            <p:stCondLst>
                              <p:cond delay="28000"/>
                            </p:stCondLst>
                            <p:childTnLst>
                              <p:par>
                                <p:cTn id="271" presetID="1" presetClass="exit" presetSubtype="0" fill="hold" grpId="0" nodeType="afterEffect">
                                  <p:stCondLst>
                                    <p:cond delay="1000"/>
                                  </p:stCondLst>
                                  <p:childTnLst>
                                    <p:set>
                                      <p:cBhvr>
                                        <p:cTn id="272" dur="1" fill="hold">
                                          <p:stCondLst>
                                            <p:cond delay="0"/>
                                          </p:stCondLst>
                                        </p:cTn>
                                        <p:tgtEl>
                                          <p:spTgt spid="88"/>
                                        </p:tgtEl>
                                        <p:attrNameLst>
                                          <p:attrName>style.visibility</p:attrName>
                                        </p:attrNameLst>
                                      </p:cBhvr>
                                      <p:to>
                                        <p:strVal val="hidden"/>
                                      </p:to>
                                    </p:set>
                                  </p:childTnLst>
                                </p:cTn>
                              </p:par>
                            </p:childTnLst>
                          </p:cTn>
                        </p:par>
                        <p:par>
                          <p:cTn id="273" fill="hold">
                            <p:stCondLst>
                              <p:cond delay="29000"/>
                            </p:stCondLst>
                            <p:childTnLst>
                              <p:par>
                                <p:cTn id="274" presetID="1" presetClass="exit" presetSubtype="0" fill="hold" grpId="0" nodeType="afterEffect">
                                  <p:stCondLst>
                                    <p:cond delay="1000"/>
                                  </p:stCondLst>
                                  <p:childTnLst>
                                    <p:set>
                                      <p:cBhvr>
                                        <p:cTn id="275" dur="1" fill="hold">
                                          <p:stCondLst>
                                            <p:cond delay="0"/>
                                          </p:stCondLst>
                                        </p:cTn>
                                        <p:tgtEl>
                                          <p:spTgt spid="87"/>
                                        </p:tgtEl>
                                        <p:attrNameLst>
                                          <p:attrName>style.visibility</p:attrName>
                                        </p:attrNameLst>
                                      </p:cBhvr>
                                      <p:to>
                                        <p:strVal val="hidden"/>
                                      </p:to>
                                    </p:set>
                                  </p:childTnLst>
                                </p:cTn>
                              </p:par>
                            </p:childTnLst>
                          </p:cTn>
                        </p:par>
                        <p:par>
                          <p:cTn id="276" fill="hold">
                            <p:stCondLst>
                              <p:cond delay="30000"/>
                            </p:stCondLst>
                            <p:childTnLst>
                              <p:par>
                                <p:cTn id="277" presetID="1" presetClass="exit" presetSubtype="0" fill="hold" grpId="0" nodeType="afterEffect">
                                  <p:stCondLst>
                                    <p:cond delay="1000"/>
                                  </p:stCondLst>
                                  <p:childTnLst>
                                    <p:set>
                                      <p:cBhvr>
                                        <p:cTn id="278" dur="1" fill="hold">
                                          <p:stCondLst>
                                            <p:cond delay="0"/>
                                          </p:stCondLst>
                                        </p:cTn>
                                        <p:tgtEl>
                                          <p:spTgt spid="86"/>
                                        </p:tgtEl>
                                        <p:attrNameLst>
                                          <p:attrName>style.visibility</p:attrName>
                                        </p:attrNameLst>
                                      </p:cBhvr>
                                      <p:to>
                                        <p:strVal val="hidden"/>
                                      </p:to>
                                    </p:set>
                                  </p:childTnLst>
                                </p:cTn>
                              </p:par>
                            </p:childTnLst>
                          </p:cTn>
                        </p:par>
                        <p:par>
                          <p:cTn id="279" fill="hold">
                            <p:stCondLst>
                              <p:cond delay="31000"/>
                            </p:stCondLst>
                            <p:childTnLst>
                              <p:par>
                                <p:cTn id="280" presetID="1" presetClass="exit" presetSubtype="0" fill="hold" grpId="0" nodeType="afterEffect">
                                  <p:stCondLst>
                                    <p:cond delay="1000"/>
                                  </p:stCondLst>
                                  <p:childTnLst>
                                    <p:set>
                                      <p:cBhvr>
                                        <p:cTn id="281" dur="1" fill="hold">
                                          <p:stCondLst>
                                            <p:cond delay="0"/>
                                          </p:stCondLst>
                                        </p:cTn>
                                        <p:tgtEl>
                                          <p:spTgt spid="85"/>
                                        </p:tgtEl>
                                        <p:attrNameLst>
                                          <p:attrName>style.visibility</p:attrName>
                                        </p:attrNameLst>
                                      </p:cBhvr>
                                      <p:to>
                                        <p:strVal val="hidden"/>
                                      </p:to>
                                    </p:set>
                                  </p:childTnLst>
                                </p:cTn>
                              </p:par>
                            </p:childTnLst>
                          </p:cTn>
                        </p:par>
                        <p:par>
                          <p:cTn id="282" fill="hold">
                            <p:stCondLst>
                              <p:cond delay="32000"/>
                            </p:stCondLst>
                            <p:childTnLst>
                              <p:par>
                                <p:cTn id="283" presetID="1" presetClass="exit" presetSubtype="0" fill="hold" grpId="0" nodeType="afterEffect">
                                  <p:stCondLst>
                                    <p:cond delay="1000"/>
                                  </p:stCondLst>
                                  <p:childTnLst>
                                    <p:set>
                                      <p:cBhvr>
                                        <p:cTn id="284" dur="1" fill="hold">
                                          <p:stCondLst>
                                            <p:cond delay="0"/>
                                          </p:stCondLst>
                                        </p:cTn>
                                        <p:tgtEl>
                                          <p:spTgt spid="84"/>
                                        </p:tgtEl>
                                        <p:attrNameLst>
                                          <p:attrName>style.visibility</p:attrName>
                                        </p:attrNameLst>
                                      </p:cBhvr>
                                      <p:to>
                                        <p:strVal val="hidden"/>
                                      </p:to>
                                    </p:set>
                                  </p:childTnLst>
                                </p:cTn>
                              </p:par>
                            </p:childTnLst>
                          </p:cTn>
                        </p:par>
                        <p:par>
                          <p:cTn id="285" fill="hold">
                            <p:stCondLst>
                              <p:cond delay="33000"/>
                            </p:stCondLst>
                            <p:childTnLst>
                              <p:par>
                                <p:cTn id="286" presetID="1" presetClass="exit" presetSubtype="0" fill="hold" grpId="0" nodeType="afterEffect">
                                  <p:stCondLst>
                                    <p:cond delay="1000"/>
                                  </p:stCondLst>
                                  <p:childTnLst>
                                    <p:set>
                                      <p:cBhvr>
                                        <p:cTn id="287" dur="1" fill="hold">
                                          <p:stCondLst>
                                            <p:cond delay="0"/>
                                          </p:stCondLst>
                                        </p:cTn>
                                        <p:tgtEl>
                                          <p:spTgt spid="83"/>
                                        </p:tgtEl>
                                        <p:attrNameLst>
                                          <p:attrName>style.visibility</p:attrName>
                                        </p:attrNameLst>
                                      </p:cBhvr>
                                      <p:to>
                                        <p:strVal val="hidden"/>
                                      </p:to>
                                    </p:set>
                                  </p:childTnLst>
                                </p:cTn>
                              </p:par>
                            </p:childTnLst>
                          </p:cTn>
                        </p:par>
                        <p:par>
                          <p:cTn id="288" fill="hold">
                            <p:stCondLst>
                              <p:cond delay="34000"/>
                            </p:stCondLst>
                            <p:childTnLst>
                              <p:par>
                                <p:cTn id="289" presetID="1" presetClass="exit" presetSubtype="0" fill="hold" grpId="0" nodeType="afterEffect">
                                  <p:stCondLst>
                                    <p:cond delay="1000"/>
                                  </p:stCondLst>
                                  <p:childTnLst>
                                    <p:set>
                                      <p:cBhvr>
                                        <p:cTn id="290" dur="1" fill="hold">
                                          <p:stCondLst>
                                            <p:cond delay="0"/>
                                          </p:stCondLst>
                                        </p:cTn>
                                        <p:tgtEl>
                                          <p:spTgt spid="82"/>
                                        </p:tgtEl>
                                        <p:attrNameLst>
                                          <p:attrName>style.visibility</p:attrName>
                                        </p:attrNameLst>
                                      </p:cBhvr>
                                      <p:to>
                                        <p:strVal val="hidden"/>
                                      </p:to>
                                    </p:set>
                                  </p:childTnLst>
                                </p:cTn>
                              </p:par>
                            </p:childTnLst>
                          </p:cTn>
                        </p:par>
                        <p:par>
                          <p:cTn id="291" fill="hold">
                            <p:stCondLst>
                              <p:cond delay="35000"/>
                            </p:stCondLst>
                            <p:childTnLst>
                              <p:par>
                                <p:cTn id="292" presetID="1" presetClass="exit" presetSubtype="0" fill="hold" grpId="0" nodeType="afterEffect">
                                  <p:stCondLst>
                                    <p:cond delay="1000"/>
                                  </p:stCondLst>
                                  <p:childTnLst>
                                    <p:set>
                                      <p:cBhvr>
                                        <p:cTn id="293" dur="1" fill="hold">
                                          <p:stCondLst>
                                            <p:cond delay="0"/>
                                          </p:stCondLst>
                                        </p:cTn>
                                        <p:tgtEl>
                                          <p:spTgt spid="81"/>
                                        </p:tgtEl>
                                        <p:attrNameLst>
                                          <p:attrName>style.visibility</p:attrName>
                                        </p:attrNameLst>
                                      </p:cBhvr>
                                      <p:to>
                                        <p:strVal val="hidden"/>
                                      </p:to>
                                    </p:set>
                                  </p:childTnLst>
                                </p:cTn>
                              </p:par>
                            </p:childTnLst>
                          </p:cTn>
                        </p:par>
                        <p:par>
                          <p:cTn id="294" fill="hold">
                            <p:stCondLst>
                              <p:cond delay="36000"/>
                            </p:stCondLst>
                            <p:childTnLst>
                              <p:par>
                                <p:cTn id="295" presetID="1" presetClass="exit" presetSubtype="0" fill="hold" grpId="0" nodeType="afterEffect">
                                  <p:stCondLst>
                                    <p:cond delay="1000"/>
                                  </p:stCondLst>
                                  <p:childTnLst>
                                    <p:set>
                                      <p:cBhvr>
                                        <p:cTn id="296" dur="1" fill="hold">
                                          <p:stCondLst>
                                            <p:cond delay="0"/>
                                          </p:stCondLst>
                                        </p:cTn>
                                        <p:tgtEl>
                                          <p:spTgt spid="80"/>
                                        </p:tgtEl>
                                        <p:attrNameLst>
                                          <p:attrName>style.visibility</p:attrName>
                                        </p:attrNameLst>
                                      </p:cBhvr>
                                      <p:to>
                                        <p:strVal val="hidden"/>
                                      </p:to>
                                    </p:set>
                                  </p:childTnLst>
                                </p:cTn>
                              </p:par>
                            </p:childTnLst>
                          </p:cTn>
                        </p:par>
                        <p:par>
                          <p:cTn id="297" fill="hold">
                            <p:stCondLst>
                              <p:cond delay="37000"/>
                            </p:stCondLst>
                            <p:childTnLst>
                              <p:par>
                                <p:cTn id="298" presetID="1" presetClass="exit" presetSubtype="0" fill="hold" grpId="0" nodeType="afterEffect">
                                  <p:stCondLst>
                                    <p:cond delay="1000"/>
                                  </p:stCondLst>
                                  <p:childTnLst>
                                    <p:set>
                                      <p:cBhvr>
                                        <p:cTn id="299" dur="1" fill="hold">
                                          <p:stCondLst>
                                            <p:cond delay="0"/>
                                          </p:stCondLst>
                                        </p:cTn>
                                        <p:tgtEl>
                                          <p:spTgt spid="79"/>
                                        </p:tgtEl>
                                        <p:attrNameLst>
                                          <p:attrName>style.visibility</p:attrName>
                                        </p:attrNameLst>
                                      </p:cBhvr>
                                      <p:to>
                                        <p:strVal val="hidden"/>
                                      </p:to>
                                    </p:set>
                                  </p:childTnLst>
                                </p:cTn>
                              </p:par>
                            </p:childTnLst>
                          </p:cTn>
                        </p:par>
                        <p:par>
                          <p:cTn id="300" fill="hold">
                            <p:stCondLst>
                              <p:cond delay="38000"/>
                            </p:stCondLst>
                            <p:childTnLst>
                              <p:par>
                                <p:cTn id="301" presetID="1" presetClass="exit" presetSubtype="0" fill="hold" grpId="0" nodeType="afterEffect">
                                  <p:stCondLst>
                                    <p:cond delay="1000"/>
                                  </p:stCondLst>
                                  <p:childTnLst>
                                    <p:set>
                                      <p:cBhvr>
                                        <p:cTn id="302" dur="1" fill="hold">
                                          <p:stCondLst>
                                            <p:cond delay="0"/>
                                          </p:stCondLst>
                                        </p:cTn>
                                        <p:tgtEl>
                                          <p:spTgt spid="78"/>
                                        </p:tgtEl>
                                        <p:attrNameLst>
                                          <p:attrName>style.visibility</p:attrName>
                                        </p:attrNameLst>
                                      </p:cBhvr>
                                      <p:to>
                                        <p:strVal val="hidden"/>
                                      </p:to>
                                    </p:set>
                                  </p:childTnLst>
                                </p:cTn>
                              </p:par>
                            </p:childTnLst>
                          </p:cTn>
                        </p:par>
                        <p:par>
                          <p:cTn id="303" fill="hold">
                            <p:stCondLst>
                              <p:cond delay="39000"/>
                            </p:stCondLst>
                            <p:childTnLst>
                              <p:par>
                                <p:cTn id="304" presetID="1" presetClass="exit" presetSubtype="0" fill="hold" grpId="0" nodeType="afterEffect">
                                  <p:stCondLst>
                                    <p:cond delay="1000"/>
                                  </p:stCondLst>
                                  <p:childTnLst>
                                    <p:set>
                                      <p:cBhvr>
                                        <p:cTn id="305" dur="1" fill="hold">
                                          <p:stCondLst>
                                            <p:cond delay="0"/>
                                          </p:stCondLst>
                                        </p:cTn>
                                        <p:tgtEl>
                                          <p:spTgt spid="77"/>
                                        </p:tgtEl>
                                        <p:attrNameLst>
                                          <p:attrName>style.visibility</p:attrName>
                                        </p:attrNameLst>
                                      </p:cBhvr>
                                      <p:to>
                                        <p:strVal val="hidden"/>
                                      </p:to>
                                    </p:set>
                                  </p:childTnLst>
                                </p:cTn>
                              </p:par>
                            </p:childTnLst>
                          </p:cTn>
                        </p:par>
                        <p:par>
                          <p:cTn id="306" fill="hold">
                            <p:stCondLst>
                              <p:cond delay="40000"/>
                            </p:stCondLst>
                            <p:childTnLst>
                              <p:par>
                                <p:cTn id="307" presetID="1" presetClass="exit" presetSubtype="0" fill="hold" grpId="0" nodeType="afterEffect">
                                  <p:stCondLst>
                                    <p:cond delay="1000"/>
                                  </p:stCondLst>
                                  <p:childTnLst>
                                    <p:set>
                                      <p:cBhvr>
                                        <p:cTn id="308" dur="1" fill="hold">
                                          <p:stCondLst>
                                            <p:cond delay="0"/>
                                          </p:stCondLst>
                                        </p:cTn>
                                        <p:tgtEl>
                                          <p:spTgt spid="76"/>
                                        </p:tgtEl>
                                        <p:attrNameLst>
                                          <p:attrName>style.visibility</p:attrName>
                                        </p:attrNameLst>
                                      </p:cBhvr>
                                      <p:to>
                                        <p:strVal val="hidden"/>
                                      </p:to>
                                    </p:set>
                                  </p:childTnLst>
                                </p:cTn>
                              </p:par>
                            </p:childTnLst>
                          </p:cTn>
                        </p:par>
                        <p:par>
                          <p:cTn id="309" fill="hold">
                            <p:stCondLst>
                              <p:cond delay="41000"/>
                            </p:stCondLst>
                            <p:childTnLst>
                              <p:par>
                                <p:cTn id="310" presetID="1" presetClass="exit" presetSubtype="0" fill="hold" grpId="0" nodeType="afterEffect">
                                  <p:stCondLst>
                                    <p:cond delay="1000"/>
                                  </p:stCondLst>
                                  <p:childTnLst>
                                    <p:set>
                                      <p:cBhvr>
                                        <p:cTn id="311" dur="1" fill="hold">
                                          <p:stCondLst>
                                            <p:cond delay="0"/>
                                          </p:stCondLst>
                                        </p:cTn>
                                        <p:tgtEl>
                                          <p:spTgt spid="75"/>
                                        </p:tgtEl>
                                        <p:attrNameLst>
                                          <p:attrName>style.visibility</p:attrName>
                                        </p:attrNameLst>
                                      </p:cBhvr>
                                      <p:to>
                                        <p:strVal val="hidden"/>
                                      </p:to>
                                    </p:set>
                                  </p:childTnLst>
                                </p:cTn>
                              </p:par>
                            </p:childTnLst>
                          </p:cTn>
                        </p:par>
                        <p:par>
                          <p:cTn id="312" fill="hold">
                            <p:stCondLst>
                              <p:cond delay="42000"/>
                            </p:stCondLst>
                            <p:childTnLst>
                              <p:par>
                                <p:cTn id="313" presetID="1" presetClass="exit" presetSubtype="0" fill="hold" grpId="0" nodeType="afterEffect">
                                  <p:stCondLst>
                                    <p:cond delay="1000"/>
                                  </p:stCondLst>
                                  <p:childTnLst>
                                    <p:set>
                                      <p:cBhvr>
                                        <p:cTn id="314" dur="1" fill="hold">
                                          <p:stCondLst>
                                            <p:cond delay="0"/>
                                          </p:stCondLst>
                                        </p:cTn>
                                        <p:tgtEl>
                                          <p:spTgt spid="74"/>
                                        </p:tgtEl>
                                        <p:attrNameLst>
                                          <p:attrName>style.visibility</p:attrName>
                                        </p:attrNameLst>
                                      </p:cBhvr>
                                      <p:to>
                                        <p:strVal val="hidden"/>
                                      </p:to>
                                    </p:set>
                                  </p:childTnLst>
                                </p:cTn>
                              </p:par>
                            </p:childTnLst>
                          </p:cTn>
                        </p:par>
                        <p:par>
                          <p:cTn id="315" fill="hold">
                            <p:stCondLst>
                              <p:cond delay="43000"/>
                            </p:stCondLst>
                            <p:childTnLst>
                              <p:par>
                                <p:cTn id="316" presetID="1" presetClass="exit" presetSubtype="0" fill="hold" grpId="0" nodeType="afterEffect">
                                  <p:stCondLst>
                                    <p:cond delay="1000"/>
                                  </p:stCondLst>
                                  <p:childTnLst>
                                    <p:set>
                                      <p:cBhvr>
                                        <p:cTn id="317" dur="1" fill="hold">
                                          <p:stCondLst>
                                            <p:cond delay="0"/>
                                          </p:stCondLst>
                                        </p:cTn>
                                        <p:tgtEl>
                                          <p:spTgt spid="73"/>
                                        </p:tgtEl>
                                        <p:attrNameLst>
                                          <p:attrName>style.visibility</p:attrName>
                                        </p:attrNameLst>
                                      </p:cBhvr>
                                      <p:to>
                                        <p:strVal val="hidden"/>
                                      </p:to>
                                    </p:set>
                                  </p:childTnLst>
                                </p:cTn>
                              </p:par>
                            </p:childTnLst>
                          </p:cTn>
                        </p:par>
                        <p:par>
                          <p:cTn id="318" fill="hold">
                            <p:stCondLst>
                              <p:cond delay="44000"/>
                            </p:stCondLst>
                            <p:childTnLst>
                              <p:par>
                                <p:cTn id="319" presetID="1" presetClass="exit" presetSubtype="0" fill="hold" grpId="0" nodeType="afterEffect">
                                  <p:stCondLst>
                                    <p:cond delay="1000"/>
                                  </p:stCondLst>
                                  <p:childTnLst>
                                    <p:set>
                                      <p:cBhvr>
                                        <p:cTn id="320" dur="1" fill="hold">
                                          <p:stCondLst>
                                            <p:cond delay="0"/>
                                          </p:stCondLst>
                                        </p:cTn>
                                        <p:tgtEl>
                                          <p:spTgt spid="72"/>
                                        </p:tgtEl>
                                        <p:attrNameLst>
                                          <p:attrName>style.visibility</p:attrName>
                                        </p:attrNameLst>
                                      </p:cBhvr>
                                      <p:to>
                                        <p:strVal val="hidden"/>
                                      </p:to>
                                    </p:set>
                                  </p:childTnLst>
                                </p:cTn>
                              </p:par>
                            </p:childTnLst>
                          </p:cTn>
                        </p:par>
                      </p:childTnLst>
                    </p:cTn>
                  </p:par>
                </p:childTnLst>
              </p:cTn>
              <p:nextCondLst>
                <p:cond evt="onClick" delay="0">
                  <p:tgtEl>
                    <p:spTgt spid="116"/>
                  </p:tgtEl>
                </p:cond>
              </p:nextCondLst>
            </p:seq>
            <p:seq concurrent="1" nextAc="seek">
              <p:cTn id="321" restart="whenNotActive" fill="hold" evtFilter="cancelBubble" nodeType="interactiveSeq">
                <p:stCondLst>
                  <p:cond evt="onClick" delay="0">
                    <p:tgtEl>
                      <p:spTgt spid="147"/>
                    </p:tgtEl>
                  </p:cond>
                </p:stCondLst>
                <p:endSync evt="end" delay="0">
                  <p:rtn val="all"/>
                </p:endSync>
                <p:childTnLst>
                  <p:par>
                    <p:cTn id="322" fill="hold">
                      <p:stCondLst>
                        <p:cond delay="0"/>
                      </p:stCondLst>
                      <p:childTnLst>
                        <p:par>
                          <p:cTn id="323" fill="hold">
                            <p:stCondLst>
                              <p:cond delay="0"/>
                            </p:stCondLst>
                            <p:childTnLst>
                              <p:par>
                                <p:cTn id="324" presetID="1" presetClass="exit" presetSubtype="0" fill="hold" grpId="0" nodeType="afterEffect">
                                  <p:stCondLst>
                                    <p:cond delay="1000"/>
                                  </p:stCondLst>
                                  <p:childTnLst>
                                    <p:set>
                                      <p:cBhvr>
                                        <p:cTn id="325" dur="1" fill="hold">
                                          <p:stCondLst>
                                            <p:cond delay="0"/>
                                          </p:stCondLst>
                                        </p:cTn>
                                        <p:tgtEl>
                                          <p:spTgt spid="147"/>
                                        </p:tgtEl>
                                        <p:attrNameLst>
                                          <p:attrName>style.visibility</p:attrName>
                                        </p:attrNameLst>
                                      </p:cBhvr>
                                      <p:to>
                                        <p:strVal val="hidden"/>
                                      </p:to>
                                    </p:set>
                                  </p:childTnLst>
                                </p:cTn>
                              </p:par>
                            </p:childTnLst>
                          </p:cTn>
                        </p:par>
                        <p:par>
                          <p:cTn id="326" fill="hold">
                            <p:stCondLst>
                              <p:cond delay="1000"/>
                            </p:stCondLst>
                            <p:childTnLst>
                              <p:par>
                                <p:cTn id="327" presetID="1" presetClass="exit" presetSubtype="0" fill="hold" grpId="0" nodeType="afterEffect">
                                  <p:stCondLst>
                                    <p:cond delay="1000"/>
                                  </p:stCondLst>
                                  <p:childTnLst>
                                    <p:set>
                                      <p:cBhvr>
                                        <p:cTn id="328" dur="1" fill="hold">
                                          <p:stCondLst>
                                            <p:cond delay="0"/>
                                          </p:stCondLst>
                                        </p:cTn>
                                        <p:tgtEl>
                                          <p:spTgt spid="146"/>
                                        </p:tgtEl>
                                        <p:attrNameLst>
                                          <p:attrName>style.visibility</p:attrName>
                                        </p:attrNameLst>
                                      </p:cBhvr>
                                      <p:to>
                                        <p:strVal val="hidden"/>
                                      </p:to>
                                    </p:set>
                                  </p:childTnLst>
                                </p:cTn>
                              </p:par>
                            </p:childTnLst>
                          </p:cTn>
                        </p:par>
                        <p:par>
                          <p:cTn id="329" fill="hold">
                            <p:stCondLst>
                              <p:cond delay="2000"/>
                            </p:stCondLst>
                            <p:childTnLst>
                              <p:par>
                                <p:cTn id="330" presetID="1" presetClass="exit" presetSubtype="0" fill="hold" grpId="0" nodeType="afterEffect">
                                  <p:stCondLst>
                                    <p:cond delay="1000"/>
                                  </p:stCondLst>
                                  <p:childTnLst>
                                    <p:set>
                                      <p:cBhvr>
                                        <p:cTn id="331" dur="1" fill="hold">
                                          <p:stCondLst>
                                            <p:cond delay="0"/>
                                          </p:stCondLst>
                                        </p:cTn>
                                        <p:tgtEl>
                                          <p:spTgt spid="145"/>
                                        </p:tgtEl>
                                        <p:attrNameLst>
                                          <p:attrName>style.visibility</p:attrName>
                                        </p:attrNameLst>
                                      </p:cBhvr>
                                      <p:to>
                                        <p:strVal val="hidden"/>
                                      </p:to>
                                    </p:set>
                                  </p:childTnLst>
                                </p:cTn>
                              </p:par>
                            </p:childTnLst>
                          </p:cTn>
                        </p:par>
                        <p:par>
                          <p:cTn id="332" fill="hold">
                            <p:stCondLst>
                              <p:cond delay="3000"/>
                            </p:stCondLst>
                            <p:childTnLst>
                              <p:par>
                                <p:cTn id="333" presetID="1" presetClass="exit" presetSubtype="0" fill="hold" grpId="0" nodeType="afterEffect">
                                  <p:stCondLst>
                                    <p:cond delay="1000"/>
                                  </p:stCondLst>
                                  <p:childTnLst>
                                    <p:set>
                                      <p:cBhvr>
                                        <p:cTn id="334" dur="1" fill="hold">
                                          <p:stCondLst>
                                            <p:cond delay="0"/>
                                          </p:stCondLst>
                                        </p:cTn>
                                        <p:tgtEl>
                                          <p:spTgt spid="144"/>
                                        </p:tgtEl>
                                        <p:attrNameLst>
                                          <p:attrName>style.visibility</p:attrName>
                                        </p:attrNameLst>
                                      </p:cBhvr>
                                      <p:to>
                                        <p:strVal val="hidden"/>
                                      </p:to>
                                    </p:set>
                                  </p:childTnLst>
                                </p:cTn>
                              </p:par>
                            </p:childTnLst>
                          </p:cTn>
                        </p:par>
                        <p:par>
                          <p:cTn id="335" fill="hold">
                            <p:stCondLst>
                              <p:cond delay="4000"/>
                            </p:stCondLst>
                            <p:childTnLst>
                              <p:par>
                                <p:cTn id="336" presetID="1" presetClass="exit" presetSubtype="0" fill="hold" grpId="0" nodeType="afterEffect">
                                  <p:stCondLst>
                                    <p:cond delay="1000"/>
                                  </p:stCondLst>
                                  <p:childTnLst>
                                    <p:set>
                                      <p:cBhvr>
                                        <p:cTn id="337" dur="1" fill="hold">
                                          <p:stCondLst>
                                            <p:cond delay="0"/>
                                          </p:stCondLst>
                                        </p:cTn>
                                        <p:tgtEl>
                                          <p:spTgt spid="143"/>
                                        </p:tgtEl>
                                        <p:attrNameLst>
                                          <p:attrName>style.visibility</p:attrName>
                                        </p:attrNameLst>
                                      </p:cBhvr>
                                      <p:to>
                                        <p:strVal val="hidden"/>
                                      </p:to>
                                    </p:set>
                                  </p:childTnLst>
                                </p:cTn>
                              </p:par>
                            </p:childTnLst>
                          </p:cTn>
                        </p:par>
                        <p:par>
                          <p:cTn id="338" fill="hold">
                            <p:stCondLst>
                              <p:cond delay="5000"/>
                            </p:stCondLst>
                            <p:childTnLst>
                              <p:par>
                                <p:cTn id="339" presetID="1" presetClass="exit" presetSubtype="0" fill="hold" grpId="0" nodeType="afterEffect">
                                  <p:stCondLst>
                                    <p:cond delay="1000"/>
                                  </p:stCondLst>
                                  <p:childTnLst>
                                    <p:set>
                                      <p:cBhvr>
                                        <p:cTn id="340" dur="1" fill="hold">
                                          <p:stCondLst>
                                            <p:cond delay="0"/>
                                          </p:stCondLst>
                                        </p:cTn>
                                        <p:tgtEl>
                                          <p:spTgt spid="142"/>
                                        </p:tgtEl>
                                        <p:attrNameLst>
                                          <p:attrName>style.visibility</p:attrName>
                                        </p:attrNameLst>
                                      </p:cBhvr>
                                      <p:to>
                                        <p:strVal val="hidden"/>
                                      </p:to>
                                    </p:set>
                                  </p:childTnLst>
                                </p:cTn>
                              </p:par>
                            </p:childTnLst>
                          </p:cTn>
                        </p:par>
                        <p:par>
                          <p:cTn id="341" fill="hold">
                            <p:stCondLst>
                              <p:cond delay="6000"/>
                            </p:stCondLst>
                            <p:childTnLst>
                              <p:par>
                                <p:cTn id="342" presetID="1" presetClass="exit" presetSubtype="0" fill="hold" grpId="0" nodeType="afterEffect">
                                  <p:stCondLst>
                                    <p:cond delay="1000"/>
                                  </p:stCondLst>
                                  <p:childTnLst>
                                    <p:set>
                                      <p:cBhvr>
                                        <p:cTn id="343" dur="1" fill="hold">
                                          <p:stCondLst>
                                            <p:cond delay="0"/>
                                          </p:stCondLst>
                                        </p:cTn>
                                        <p:tgtEl>
                                          <p:spTgt spid="141"/>
                                        </p:tgtEl>
                                        <p:attrNameLst>
                                          <p:attrName>style.visibility</p:attrName>
                                        </p:attrNameLst>
                                      </p:cBhvr>
                                      <p:to>
                                        <p:strVal val="hidden"/>
                                      </p:to>
                                    </p:set>
                                  </p:childTnLst>
                                </p:cTn>
                              </p:par>
                            </p:childTnLst>
                          </p:cTn>
                        </p:par>
                        <p:par>
                          <p:cTn id="344" fill="hold">
                            <p:stCondLst>
                              <p:cond delay="7000"/>
                            </p:stCondLst>
                            <p:childTnLst>
                              <p:par>
                                <p:cTn id="345" presetID="1" presetClass="exit" presetSubtype="0" fill="hold" grpId="0" nodeType="afterEffect">
                                  <p:stCondLst>
                                    <p:cond delay="1000"/>
                                  </p:stCondLst>
                                  <p:childTnLst>
                                    <p:set>
                                      <p:cBhvr>
                                        <p:cTn id="346" dur="1" fill="hold">
                                          <p:stCondLst>
                                            <p:cond delay="0"/>
                                          </p:stCondLst>
                                        </p:cTn>
                                        <p:tgtEl>
                                          <p:spTgt spid="140"/>
                                        </p:tgtEl>
                                        <p:attrNameLst>
                                          <p:attrName>style.visibility</p:attrName>
                                        </p:attrNameLst>
                                      </p:cBhvr>
                                      <p:to>
                                        <p:strVal val="hidden"/>
                                      </p:to>
                                    </p:set>
                                  </p:childTnLst>
                                </p:cTn>
                              </p:par>
                            </p:childTnLst>
                          </p:cTn>
                        </p:par>
                        <p:par>
                          <p:cTn id="347" fill="hold">
                            <p:stCondLst>
                              <p:cond delay="8000"/>
                            </p:stCondLst>
                            <p:childTnLst>
                              <p:par>
                                <p:cTn id="348" presetID="1" presetClass="exit" presetSubtype="0" fill="hold" grpId="0" nodeType="afterEffect">
                                  <p:stCondLst>
                                    <p:cond delay="1000"/>
                                  </p:stCondLst>
                                  <p:childTnLst>
                                    <p:set>
                                      <p:cBhvr>
                                        <p:cTn id="349" dur="1" fill="hold">
                                          <p:stCondLst>
                                            <p:cond delay="0"/>
                                          </p:stCondLst>
                                        </p:cTn>
                                        <p:tgtEl>
                                          <p:spTgt spid="139"/>
                                        </p:tgtEl>
                                        <p:attrNameLst>
                                          <p:attrName>style.visibility</p:attrName>
                                        </p:attrNameLst>
                                      </p:cBhvr>
                                      <p:to>
                                        <p:strVal val="hidden"/>
                                      </p:to>
                                    </p:set>
                                  </p:childTnLst>
                                </p:cTn>
                              </p:par>
                            </p:childTnLst>
                          </p:cTn>
                        </p:par>
                        <p:par>
                          <p:cTn id="350" fill="hold">
                            <p:stCondLst>
                              <p:cond delay="9000"/>
                            </p:stCondLst>
                            <p:childTnLst>
                              <p:par>
                                <p:cTn id="351" presetID="1" presetClass="exit" presetSubtype="0" fill="hold" grpId="0" nodeType="afterEffect">
                                  <p:stCondLst>
                                    <p:cond delay="1000"/>
                                  </p:stCondLst>
                                  <p:childTnLst>
                                    <p:set>
                                      <p:cBhvr>
                                        <p:cTn id="352" dur="1" fill="hold">
                                          <p:stCondLst>
                                            <p:cond delay="0"/>
                                          </p:stCondLst>
                                        </p:cTn>
                                        <p:tgtEl>
                                          <p:spTgt spid="138"/>
                                        </p:tgtEl>
                                        <p:attrNameLst>
                                          <p:attrName>style.visibility</p:attrName>
                                        </p:attrNameLst>
                                      </p:cBhvr>
                                      <p:to>
                                        <p:strVal val="hidden"/>
                                      </p:to>
                                    </p:set>
                                  </p:childTnLst>
                                </p:cTn>
                              </p:par>
                            </p:childTnLst>
                          </p:cTn>
                        </p:par>
                        <p:par>
                          <p:cTn id="353" fill="hold">
                            <p:stCondLst>
                              <p:cond delay="10000"/>
                            </p:stCondLst>
                            <p:childTnLst>
                              <p:par>
                                <p:cTn id="354" presetID="1" presetClass="exit" presetSubtype="0" fill="hold" grpId="0" nodeType="afterEffect">
                                  <p:stCondLst>
                                    <p:cond delay="1000"/>
                                  </p:stCondLst>
                                  <p:childTnLst>
                                    <p:set>
                                      <p:cBhvr>
                                        <p:cTn id="355" dur="1" fill="hold">
                                          <p:stCondLst>
                                            <p:cond delay="0"/>
                                          </p:stCondLst>
                                        </p:cTn>
                                        <p:tgtEl>
                                          <p:spTgt spid="137"/>
                                        </p:tgtEl>
                                        <p:attrNameLst>
                                          <p:attrName>style.visibility</p:attrName>
                                        </p:attrNameLst>
                                      </p:cBhvr>
                                      <p:to>
                                        <p:strVal val="hidden"/>
                                      </p:to>
                                    </p:set>
                                  </p:childTnLst>
                                </p:cTn>
                              </p:par>
                            </p:childTnLst>
                          </p:cTn>
                        </p:par>
                        <p:par>
                          <p:cTn id="356" fill="hold">
                            <p:stCondLst>
                              <p:cond delay="11000"/>
                            </p:stCondLst>
                            <p:childTnLst>
                              <p:par>
                                <p:cTn id="357" presetID="1" presetClass="exit" presetSubtype="0" fill="hold" grpId="0" nodeType="afterEffect">
                                  <p:stCondLst>
                                    <p:cond delay="1000"/>
                                  </p:stCondLst>
                                  <p:childTnLst>
                                    <p:set>
                                      <p:cBhvr>
                                        <p:cTn id="358" dur="1" fill="hold">
                                          <p:stCondLst>
                                            <p:cond delay="0"/>
                                          </p:stCondLst>
                                        </p:cTn>
                                        <p:tgtEl>
                                          <p:spTgt spid="136"/>
                                        </p:tgtEl>
                                        <p:attrNameLst>
                                          <p:attrName>style.visibility</p:attrName>
                                        </p:attrNameLst>
                                      </p:cBhvr>
                                      <p:to>
                                        <p:strVal val="hidden"/>
                                      </p:to>
                                    </p:set>
                                  </p:childTnLst>
                                </p:cTn>
                              </p:par>
                            </p:childTnLst>
                          </p:cTn>
                        </p:par>
                        <p:par>
                          <p:cTn id="359" fill="hold">
                            <p:stCondLst>
                              <p:cond delay="12000"/>
                            </p:stCondLst>
                            <p:childTnLst>
                              <p:par>
                                <p:cTn id="360" presetID="1" presetClass="exit" presetSubtype="0" fill="hold" grpId="0" nodeType="afterEffect">
                                  <p:stCondLst>
                                    <p:cond delay="1000"/>
                                  </p:stCondLst>
                                  <p:childTnLst>
                                    <p:set>
                                      <p:cBhvr>
                                        <p:cTn id="361" dur="1" fill="hold">
                                          <p:stCondLst>
                                            <p:cond delay="0"/>
                                          </p:stCondLst>
                                        </p:cTn>
                                        <p:tgtEl>
                                          <p:spTgt spid="135"/>
                                        </p:tgtEl>
                                        <p:attrNameLst>
                                          <p:attrName>style.visibility</p:attrName>
                                        </p:attrNameLst>
                                      </p:cBhvr>
                                      <p:to>
                                        <p:strVal val="hidden"/>
                                      </p:to>
                                    </p:set>
                                  </p:childTnLst>
                                </p:cTn>
                              </p:par>
                            </p:childTnLst>
                          </p:cTn>
                        </p:par>
                        <p:par>
                          <p:cTn id="362" fill="hold">
                            <p:stCondLst>
                              <p:cond delay="13000"/>
                            </p:stCondLst>
                            <p:childTnLst>
                              <p:par>
                                <p:cTn id="363" presetID="1" presetClass="exit" presetSubtype="0" fill="hold" grpId="0" nodeType="afterEffect">
                                  <p:stCondLst>
                                    <p:cond delay="1000"/>
                                  </p:stCondLst>
                                  <p:childTnLst>
                                    <p:set>
                                      <p:cBhvr>
                                        <p:cTn id="364" dur="1" fill="hold">
                                          <p:stCondLst>
                                            <p:cond delay="0"/>
                                          </p:stCondLst>
                                        </p:cTn>
                                        <p:tgtEl>
                                          <p:spTgt spid="134"/>
                                        </p:tgtEl>
                                        <p:attrNameLst>
                                          <p:attrName>style.visibility</p:attrName>
                                        </p:attrNameLst>
                                      </p:cBhvr>
                                      <p:to>
                                        <p:strVal val="hidden"/>
                                      </p:to>
                                    </p:set>
                                  </p:childTnLst>
                                </p:cTn>
                              </p:par>
                            </p:childTnLst>
                          </p:cTn>
                        </p:par>
                        <p:par>
                          <p:cTn id="365" fill="hold">
                            <p:stCondLst>
                              <p:cond delay="14000"/>
                            </p:stCondLst>
                            <p:childTnLst>
                              <p:par>
                                <p:cTn id="366" presetID="1" presetClass="exit" presetSubtype="0" fill="hold" grpId="0" nodeType="afterEffect">
                                  <p:stCondLst>
                                    <p:cond delay="1000"/>
                                  </p:stCondLst>
                                  <p:childTnLst>
                                    <p:set>
                                      <p:cBhvr>
                                        <p:cTn id="367" dur="1" fill="hold">
                                          <p:stCondLst>
                                            <p:cond delay="0"/>
                                          </p:stCondLst>
                                        </p:cTn>
                                        <p:tgtEl>
                                          <p:spTgt spid="133"/>
                                        </p:tgtEl>
                                        <p:attrNameLst>
                                          <p:attrName>style.visibility</p:attrName>
                                        </p:attrNameLst>
                                      </p:cBhvr>
                                      <p:to>
                                        <p:strVal val="hidden"/>
                                      </p:to>
                                    </p:set>
                                  </p:childTnLst>
                                </p:cTn>
                              </p:par>
                            </p:childTnLst>
                          </p:cTn>
                        </p:par>
                        <p:par>
                          <p:cTn id="368" fill="hold">
                            <p:stCondLst>
                              <p:cond delay="15000"/>
                            </p:stCondLst>
                            <p:childTnLst>
                              <p:par>
                                <p:cTn id="369" presetID="1" presetClass="exit" presetSubtype="0" fill="hold" grpId="0" nodeType="afterEffect">
                                  <p:stCondLst>
                                    <p:cond delay="1000"/>
                                  </p:stCondLst>
                                  <p:childTnLst>
                                    <p:set>
                                      <p:cBhvr>
                                        <p:cTn id="370" dur="1" fill="hold">
                                          <p:stCondLst>
                                            <p:cond delay="0"/>
                                          </p:stCondLst>
                                        </p:cTn>
                                        <p:tgtEl>
                                          <p:spTgt spid="132"/>
                                        </p:tgtEl>
                                        <p:attrNameLst>
                                          <p:attrName>style.visibility</p:attrName>
                                        </p:attrNameLst>
                                      </p:cBhvr>
                                      <p:to>
                                        <p:strVal val="hidden"/>
                                      </p:to>
                                    </p:set>
                                  </p:childTnLst>
                                </p:cTn>
                              </p:par>
                            </p:childTnLst>
                          </p:cTn>
                        </p:par>
                        <p:par>
                          <p:cTn id="371" fill="hold">
                            <p:stCondLst>
                              <p:cond delay="16000"/>
                            </p:stCondLst>
                            <p:childTnLst>
                              <p:par>
                                <p:cTn id="372" presetID="1" presetClass="exit" presetSubtype="0" fill="hold" grpId="0" nodeType="afterEffect">
                                  <p:stCondLst>
                                    <p:cond delay="1000"/>
                                  </p:stCondLst>
                                  <p:childTnLst>
                                    <p:set>
                                      <p:cBhvr>
                                        <p:cTn id="373" dur="1" fill="hold">
                                          <p:stCondLst>
                                            <p:cond delay="0"/>
                                          </p:stCondLst>
                                        </p:cTn>
                                        <p:tgtEl>
                                          <p:spTgt spid="131"/>
                                        </p:tgtEl>
                                        <p:attrNameLst>
                                          <p:attrName>style.visibility</p:attrName>
                                        </p:attrNameLst>
                                      </p:cBhvr>
                                      <p:to>
                                        <p:strVal val="hidden"/>
                                      </p:to>
                                    </p:set>
                                  </p:childTnLst>
                                </p:cTn>
                              </p:par>
                            </p:childTnLst>
                          </p:cTn>
                        </p:par>
                        <p:par>
                          <p:cTn id="374" fill="hold">
                            <p:stCondLst>
                              <p:cond delay="17000"/>
                            </p:stCondLst>
                            <p:childTnLst>
                              <p:par>
                                <p:cTn id="375" presetID="1" presetClass="exit" presetSubtype="0" fill="hold" grpId="0" nodeType="afterEffect">
                                  <p:stCondLst>
                                    <p:cond delay="1000"/>
                                  </p:stCondLst>
                                  <p:childTnLst>
                                    <p:set>
                                      <p:cBhvr>
                                        <p:cTn id="376" dur="1" fill="hold">
                                          <p:stCondLst>
                                            <p:cond delay="0"/>
                                          </p:stCondLst>
                                        </p:cTn>
                                        <p:tgtEl>
                                          <p:spTgt spid="130"/>
                                        </p:tgtEl>
                                        <p:attrNameLst>
                                          <p:attrName>style.visibility</p:attrName>
                                        </p:attrNameLst>
                                      </p:cBhvr>
                                      <p:to>
                                        <p:strVal val="hidden"/>
                                      </p:to>
                                    </p:set>
                                  </p:childTnLst>
                                </p:cTn>
                              </p:par>
                            </p:childTnLst>
                          </p:cTn>
                        </p:par>
                        <p:par>
                          <p:cTn id="377" fill="hold">
                            <p:stCondLst>
                              <p:cond delay="18000"/>
                            </p:stCondLst>
                            <p:childTnLst>
                              <p:par>
                                <p:cTn id="378" presetID="1" presetClass="exit" presetSubtype="0" fill="hold" grpId="0" nodeType="afterEffect">
                                  <p:stCondLst>
                                    <p:cond delay="1000"/>
                                  </p:stCondLst>
                                  <p:childTnLst>
                                    <p:set>
                                      <p:cBhvr>
                                        <p:cTn id="379" dur="1" fill="hold">
                                          <p:stCondLst>
                                            <p:cond delay="0"/>
                                          </p:stCondLst>
                                        </p:cTn>
                                        <p:tgtEl>
                                          <p:spTgt spid="129"/>
                                        </p:tgtEl>
                                        <p:attrNameLst>
                                          <p:attrName>style.visibility</p:attrName>
                                        </p:attrNameLst>
                                      </p:cBhvr>
                                      <p:to>
                                        <p:strVal val="hidden"/>
                                      </p:to>
                                    </p:set>
                                  </p:childTnLst>
                                </p:cTn>
                              </p:par>
                            </p:childTnLst>
                          </p:cTn>
                        </p:par>
                        <p:par>
                          <p:cTn id="380" fill="hold">
                            <p:stCondLst>
                              <p:cond delay="19000"/>
                            </p:stCondLst>
                            <p:childTnLst>
                              <p:par>
                                <p:cTn id="381" presetID="1" presetClass="exit" presetSubtype="0" fill="hold" grpId="0" nodeType="afterEffect">
                                  <p:stCondLst>
                                    <p:cond delay="1000"/>
                                  </p:stCondLst>
                                  <p:childTnLst>
                                    <p:set>
                                      <p:cBhvr>
                                        <p:cTn id="382" dur="1" fill="hold">
                                          <p:stCondLst>
                                            <p:cond delay="0"/>
                                          </p:stCondLst>
                                        </p:cTn>
                                        <p:tgtEl>
                                          <p:spTgt spid="128"/>
                                        </p:tgtEl>
                                        <p:attrNameLst>
                                          <p:attrName>style.visibility</p:attrName>
                                        </p:attrNameLst>
                                      </p:cBhvr>
                                      <p:to>
                                        <p:strVal val="hidden"/>
                                      </p:to>
                                    </p:set>
                                  </p:childTnLst>
                                </p:cTn>
                              </p:par>
                            </p:childTnLst>
                          </p:cTn>
                        </p:par>
                        <p:par>
                          <p:cTn id="383" fill="hold">
                            <p:stCondLst>
                              <p:cond delay="20000"/>
                            </p:stCondLst>
                            <p:childTnLst>
                              <p:par>
                                <p:cTn id="384" presetID="1" presetClass="exit" presetSubtype="0" fill="hold" grpId="0" nodeType="afterEffect">
                                  <p:stCondLst>
                                    <p:cond delay="1000"/>
                                  </p:stCondLst>
                                  <p:childTnLst>
                                    <p:set>
                                      <p:cBhvr>
                                        <p:cTn id="385" dur="1" fill="hold">
                                          <p:stCondLst>
                                            <p:cond delay="0"/>
                                          </p:stCondLst>
                                        </p:cTn>
                                        <p:tgtEl>
                                          <p:spTgt spid="127"/>
                                        </p:tgtEl>
                                        <p:attrNameLst>
                                          <p:attrName>style.visibility</p:attrName>
                                        </p:attrNameLst>
                                      </p:cBhvr>
                                      <p:to>
                                        <p:strVal val="hidden"/>
                                      </p:to>
                                    </p:set>
                                  </p:childTnLst>
                                </p:cTn>
                              </p:par>
                            </p:childTnLst>
                          </p:cTn>
                        </p:par>
                        <p:par>
                          <p:cTn id="386" fill="hold">
                            <p:stCondLst>
                              <p:cond delay="21000"/>
                            </p:stCondLst>
                            <p:childTnLst>
                              <p:par>
                                <p:cTn id="387" presetID="1" presetClass="exit" presetSubtype="0" fill="hold" grpId="0" nodeType="afterEffect">
                                  <p:stCondLst>
                                    <p:cond delay="1000"/>
                                  </p:stCondLst>
                                  <p:childTnLst>
                                    <p:set>
                                      <p:cBhvr>
                                        <p:cTn id="388" dur="1" fill="hold">
                                          <p:stCondLst>
                                            <p:cond delay="0"/>
                                          </p:stCondLst>
                                        </p:cTn>
                                        <p:tgtEl>
                                          <p:spTgt spid="126"/>
                                        </p:tgtEl>
                                        <p:attrNameLst>
                                          <p:attrName>style.visibility</p:attrName>
                                        </p:attrNameLst>
                                      </p:cBhvr>
                                      <p:to>
                                        <p:strVal val="hidden"/>
                                      </p:to>
                                    </p:set>
                                  </p:childTnLst>
                                </p:cTn>
                              </p:par>
                            </p:childTnLst>
                          </p:cTn>
                        </p:par>
                        <p:par>
                          <p:cTn id="389" fill="hold">
                            <p:stCondLst>
                              <p:cond delay="22000"/>
                            </p:stCondLst>
                            <p:childTnLst>
                              <p:par>
                                <p:cTn id="390" presetID="1" presetClass="exit" presetSubtype="0" fill="hold" grpId="0" nodeType="afterEffect">
                                  <p:stCondLst>
                                    <p:cond delay="1000"/>
                                  </p:stCondLst>
                                  <p:childTnLst>
                                    <p:set>
                                      <p:cBhvr>
                                        <p:cTn id="391" dur="1" fill="hold">
                                          <p:stCondLst>
                                            <p:cond delay="0"/>
                                          </p:stCondLst>
                                        </p:cTn>
                                        <p:tgtEl>
                                          <p:spTgt spid="125"/>
                                        </p:tgtEl>
                                        <p:attrNameLst>
                                          <p:attrName>style.visibility</p:attrName>
                                        </p:attrNameLst>
                                      </p:cBhvr>
                                      <p:to>
                                        <p:strVal val="hidden"/>
                                      </p:to>
                                    </p:set>
                                  </p:childTnLst>
                                </p:cTn>
                              </p:par>
                            </p:childTnLst>
                          </p:cTn>
                        </p:par>
                        <p:par>
                          <p:cTn id="392" fill="hold">
                            <p:stCondLst>
                              <p:cond delay="23000"/>
                            </p:stCondLst>
                            <p:childTnLst>
                              <p:par>
                                <p:cTn id="393" presetID="1" presetClass="exit" presetSubtype="0" fill="hold" grpId="0" nodeType="afterEffect">
                                  <p:stCondLst>
                                    <p:cond delay="1000"/>
                                  </p:stCondLst>
                                  <p:childTnLst>
                                    <p:set>
                                      <p:cBhvr>
                                        <p:cTn id="394" dur="1" fill="hold">
                                          <p:stCondLst>
                                            <p:cond delay="0"/>
                                          </p:stCondLst>
                                        </p:cTn>
                                        <p:tgtEl>
                                          <p:spTgt spid="124"/>
                                        </p:tgtEl>
                                        <p:attrNameLst>
                                          <p:attrName>style.visibility</p:attrName>
                                        </p:attrNameLst>
                                      </p:cBhvr>
                                      <p:to>
                                        <p:strVal val="hidden"/>
                                      </p:to>
                                    </p:set>
                                  </p:childTnLst>
                                </p:cTn>
                              </p:par>
                            </p:childTnLst>
                          </p:cTn>
                        </p:par>
                        <p:par>
                          <p:cTn id="395" fill="hold">
                            <p:stCondLst>
                              <p:cond delay="24000"/>
                            </p:stCondLst>
                            <p:childTnLst>
                              <p:par>
                                <p:cTn id="396" presetID="1" presetClass="exit" presetSubtype="0" fill="hold" grpId="0" nodeType="afterEffect">
                                  <p:stCondLst>
                                    <p:cond delay="1000"/>
                                  </p:stCondLst>
                                  <p:childTnLst>
                                    <p:set>
                                      <p:cBhvr>
                                        <p:cTn id="397" dur="1" fill="hold">
                                          <p:stCondLst>
                                            <p:cond delay="0"/>
                                          </p:stCondLst>
                                        </p:cTn>
                                        <p:tgtEl>
                                          <p:spTgt spid="123"/>
                                        </p:tgtEl>
                                        <p:attrNameLst>
                                          <p:attrName>style.visibility</p:attrName>
                                        </p:attrNameLst>
                                      </p:cBhvr>
                                      <p:to>
                                        <p:strVal val="hidden"/>
                                      </p:to>
                                    </p:set>
                                  </p:childTnLst>
                                </p:cTn>
                              </p:par>
                            </p:childTnLst>
                          </p:cTn>
                        </p:par>
                        <p:par>
                          <p:cTn id="398" fill="hold">
                            <p:stCondLst>
                              <p:cond delay="25000"/>
                            </p:stCondLst>
                            <p:childTnLst>
                              <p:par>
                                <p:cTn id="399" presetID="1" presetClass="exit" presetSubtype="0" fill="hold" grpId="0" nodeType="afterEffect">
                                  <p:stCondLst>
                                    <p:cond delay="1000"/>
                                  </p:stCondLst>
                                  <p:childTnLst>
                                    <p:set>
                                      <p:cBhvr>
                                        <p:cTn id="400" dur="1" fill="hold">
                                          <p:stCondLst>
                                            <p:cond delay="0"/>
                                          </p:stCondLst>
                                        </p:cTn>
                                        <p:tgtEl>
                                          <p:spTgt spid="122"/>
                                        </p:tgtEl>
                                        <p:attrNameLst>
                                          <p:attrName>style.visibility</p:attrName>
                                        </p:attrNameLst>
                                      </p:cBhvr>
                                      <p:to>
                                        <p:strVal val="hidden"/>
                                      </p:to>
                                    </p:set>
                                  </p:childTnLst>
                                </p:cTn>
                              </p:par>
                            </p:childTnLst>
                          </p:cTn>
                        </p:par>
                        <p:par>
                          <p:cTn id="401" fill="hold">
                            <p:stCondLst>
                              <p:cond delay="26000"/>
                            </p:stCondLst>
                            <p:childTnLst>
                              <p:par>
                                <p:cTn id="402" presetID="1" presetClass="exit" presetSubtype="0" fill="hold" grpId="0" nodeType="afterEffect">
                                  <p:stCondLst>
                                    <p:cond delay="1000"/>
                                  </p:stCondLst>
                                  <p:childTnLst>
                                    <p:set>
                                      <p:cBhvr>
                                        <p:cTn id="403" dur="1" fill="hold">
                                          <p:stCondLst>
                                            <p:cond delay="0"/>
                                          </p:stCondLst>
                                        </p:cTn>
                                        <p:tgtEl>
                                          <p:spTgt spid="121"/>
                                        </p:tgtEl>
                                        <p:attrNameLst>
                                          <p:attrName>style.visibility</p:attrName>
                                        </p:attrNameLst>
                                      </p:cBhvr>
                                      <p:to>
                                        <p:strVal val="hidden"/>
                                      </p:to>
                                    </p:set>
                                  </p:childTnLst>
                                </p:cTn>
                              </p:par>
                            </p:childTnLst>
                          </p:cTn>
                        </p:par>
                        <p:par>
                          <p:cTn id="404" fill="hold">
                            <p:stCondLst>
                              <p:cond delay="27000"/>
                            </p:stCondLst>
                            <p:childTnLst>
                              <p:par>
                                <p:cTn id="405" presetID="1" presetClass="exit" presetSubtype="0" fill="hold" grpId="0" nodeType="afterEffect">
                                  <p:stCondLst>
                                    <p:cond delay="1000"/>
                                  </p:stCondLst>
                                  <p:childTnLst>
                                    <p:set>
                                      <p:cBhvr>
                                        <p:cTn id="406" dur="1" fill="hold">
                                          <p:stCondLst>
                                            <p:cond delay="0"/>
                                          </p:stCondLst>
                                        </p:cTn>
                                        <p:tgtEl>
                                          <p:spTgt spid="120"/>
                                        </p:tgtEl>
                                        <p:attrNameLst>
                                          <p:attrName>style.visibility</p:attrName>
                                        </p:attrNameLst>
                                      </p:cBhvr>
                                      <p:to>
                                        <p:strVal val="hidden"/>
                                      </p:to>
                                    </p:set>
                                  </p:childTnLst>
                                </p:cTn>
                              </p:par>
                            </p:childTnLst>
                          </p:cTn>
                        </p:par>
                        <p:par>
                          <p:cTn id="407" fill="hold">
                            <p:stCondLst>
                              <p:cond delay="28000"/>
                            </p:stCondLst>
                            <p:childTnLst>
                              <p:par>
                                <p:cTn id="408" presetID="1" presetClass="exit" presetSubtype="0" fill="hold" grpId="0" nodeType="afterEffect">
                                  <p:stCondLst>
                                    <p:cond delay="1000"/>
                                  </p:stCondLst>
                                  <p:childTnLst>
                                    <p:set>
                                      <p:cBhvr>
                                        <p:cTn id="409" dur="1" fill="hold">
                                          <p:stCondLst>
                                            <p:cond delay="0"/>
                                          </p:stCondLst>
                                        </p:cTn>
                                        <p:tgtEl>
                                          <p:spTgt spid="119"/>
                                        </p:tgtEl>
                                        <p:attrNameLst>
                                          <p:attrName>style.visibility</p:attrName>
                                        </p:attrNameLst>
                                      </p:cBhvr>
                                      <p:to>
                                        <p:strVal val="hidden"/>
                                      </p:to>
                                    </p:set>
                                  </p:childTnLst>
                                </p:cTn>
                              </p:par>
                            </p:childTnLst>
                          </p:cTn>
                        </p:par>
                        <p:par>
                          <p:cTn id="410" fill="hold">
                            <p:stCondLst>
                              <p:cond delay="29000"/>
                            </p:stCondLst>
                            <p:childTnLst>
                              <p:par>
                                <p:cTn id="411" presetID="1" presetClass="exit" presetSubtype="0" fill="hold" grpId="0" nodeType="afterEffect">
                                  <p:stCondLst>
                                    <p:cond delay="1000"/>
                                  </p:stCondLst>
                                  <p:childTnLst>
                                    <p:set>
                                      <p:cBhvr>
                                        <p:cTn id="412" dur="1" fill="hold">
                                          <p:stCondLst>
                                            <p:cond delay="0"/>
                                          </p:stCondLst>
                                        </p:cTn>
                                        <p:tgtEl>
                                          <p:spTgt spid="118"/>
                                        </p:tgtEl>
                                        <p:attrNameLst>
                                          <p:attrName>style.visibility</p:attrName>
                                        </p:attrNameLst>
                                      </p:cBhvr>
                                      <p:to>
                                        <p:strVal val="hidden"/>
                                      </p:to>
                                    </p:set>
                                  </p:childTnLst>
                                </p:cTn>
                              </p:par>
                            </p:childTnLst>
                          </p:cTn>
                        </p:par>
                      </p:childTnLst>
                    </p:cTn>
                  </p:par>
                </p:childTnLst>
              </p:cTn>
              <p:nextCondLst>
                <p:cond evt="onClick" delay="0">
                  <p:tgtEl>
                    <p:spTgt spid="147"/>
                  </p:tgtEl>
                </p:cond>
              </p:nextCondLst>
            </p:seq>
          </p:childTnLst>
        </p:cTn>
      </p:par>
    </p:tnLst>
    <p:bldLst>
      <p:bldP spid="10"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0909E15-C5B6-160C-72CD-894EE0916FF8}"/>
              </a:ext>
            </a:extLst>
          </p:cNvPr>
          <p:cNvPicPr>
            <a:picLocks noChangeAspect="1"/>
          </p:cNvPicPr>
          <p:nvPr/>
        </p:nvPicPr>
        <p:blipFill rotWithShape="1">
          <a:blip r:embed="rId3"/>
          <a:srcRect t="1725"/>
          <a:stretch/>
        </p:blipFill>
        <p:spPr>
          <a:xfrm rot="1106302">
            <a:off x="5752242" y="2313328"/>
            <a:ext cx="2947676" cy="3312489"/>
          </a:xfrm>
          <a:prstGeom prst="rect">
            <a:avLst/>
          </a:prstGeom>
        </p:spPr>
      </p:pic>
      <p:sp>
        <p:nvSpPr>
          <p:cNvPr id="2" name="Date Placeholder 1">
            <a:extLst>
              <a:ext uri="{FF2B5EF4-FFF2-40B4-BE49-F238E27FC236}">
                <a16:creationId xmlns:a16="http://schemas.microsoft.com/office/drawing/2014/main" id="{FBCF22DC-FB63-E719-5929-198EFF487C4D}"/>
              </a:ext>
            </a:extLst>
          </p:cNvPr>
          <p:cNvSpPr>
            <a:spLocks noGrp="1"/>
          </p:cNvSpPr>
          <p:nvPr>
            <p:ph type="dt" sz="half" idx="10"/>
          </p:nvPr>
        </p:nvSpPr>
        <p:spPr/>
        <p:txBody>
          <a:bodyPr/>
          <a:lstStyle/>
          <a:p>
            <a:r>
              <a:rPr lang="en-GB"/>
              <a:t>07/03/2024</a:t>
            </a:r>
          </a:p>
        </p:txBody>
      </p:sp>
      <p:sp>
        <p:nvSpPr>
          <p:cNvPr id="3" name="Footer Placeholder 2">
            <a:extLst>
              <a:ext uri="{FF2B5EF4-FFF2-40B4-BE49-F238E27FC236}">
                <a16:creationId xmlns:a16="http://schemas.microsoft.com/office/drawing/2014/main" id="{64FA32DC-5929-83CE-F689-B44217A60E34}"/>
              </a:ext>
            </a:extLst>
          </p:cNvPr>
          <p:cNvSpPr>
            <a:spLocks noGrp="1"/>
          </p:cNvSpPr>
          <p:nvPr>
            <p:ph type="ftr" sz="quarter" idx="11"/>
          </p:nvPr>
        </p:nvSpPr>
        <p:spPr>
          <a:xfrm>
            <a:off x="1979712" y="6356351"/>
            <a:ext cx="4469726"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4E9C44BB-BB7E-8C83-5B34-69A15BC93E34}"/>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6" name="Title 1">
            <a:extLst>
              <a:ext uri="{FF2B5EF4-FFF2-40B4-BE49-F238E27FC236}">
                <a16:creationId xmlns:a16="http://schemas.microsoft.com/office/drawing/2014/main" id="{440FFEFE-DD8F-DF67-3BDD-D4BE9C5A4015}"/>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2: Locate and Explore</a:t>
            </a:r>
          </a:p>
        </p:txBody>
      </p:sp>
      <p:sp>
        <p:nvSpPr>
          <p:cNvPr id="11" name="TextBox 10">
            <a:extLst>
              <a:ext uri="{FF2B5EF4-FFF2-40B4-BE49-F238E27FC236}">
                <a16:creationId xmlns:a16="http://schemas.microsoft.com/office/drawing/2014/main" id="{6FAB2F84-F306-3E86-0241-8A51013E6212}"/>
              </a:ext>
            </a:extLst>
          </p:cNvPr>
          <p:cNvSpPr txBox="1"/>
          <p:nvPr/>
        </p:nvSpPr>
        <p:spPr>
          <a:xfrm>
            <a:off x="361761" y="1915297"/>
            <a:ext cx="5013427" cy="369332"/>
          </a:xfrm>
          <a:prstGeom prst="rect">
            <a:avLst/>
          </a:prstGeom>
          <a:noFill/>
        </p:spPr>
        <p:txBody>
          <a:bodyPr wrap="square" rtlCol="0">
            <a:spAutoFit/>
          </a:bodyPr>
          <a:lstStyle/>
          <a:p>
            <a:r>
              <a:rPr lang="en-GB" b="1" i="1" dirty="0"/>
              <a:t>Skimming and Scanning for Information: Practice</a:t>
            </a:r>
          </a:p>
        </p:txBody>
      </p:sp>
      <p:sp>
        <p:nvSpPr>
          <p:cNvPr id="148" name="TextBox 147">
            <a:extLst>
              <a:ext uri="{FF2B5EF4-FFF2-40B4-BE49-F238E27FC236}">
                <a16:creationId xmlns:a16="http://schemas.microsoft.com/office/drawing/2014/main" id="{454C82F9-42B7-5773-871A-9E2AAAC17BEC}"/>
              </a:ext>
            </a:extLst>
          </p:cNvPr>
          <p:cNvSpPr txBox="1"/>
          <p:nvPr/>
        </p:nvSpPr>
        <p:spPr>
          <a:xfrm>
            <a:off x="435903" y="3809807"/>
            <a:ext cx="6572193" cy="2554545"/>
          </a:xfrm>
          <a:prstGeom prst="rect">
            <a:avLst/>
          </a:prstGeom>
          <a:solidFill>
            <a:schemeClr val="bg1"/>
          </a:solidFill>
        </p:spPr>
        <p:txBody>
          <a:bodyPr wrap="square" rtlCol="0">
            <a:spAutoFit/>
          </a:bodyPr>
          <a:lstStyle/>
          <a:p>
            <a:r>
              <a:rPr lang="en-GB" sz="1600" dirty="0"/>
              <a:t>Test your scanning skills on the ‘History of Video Games’ text. See how quickly you can find this information:</a:t>
            </a:r>
          </a:p>
          <a:p>
            <a:endParaRPr lang="en-GB" sz="1600" dirty="0"/>
          </a:p>
          <a:p>
            <a:pPr marL="342900" indent="-342900">
              <a:buAutoNum type="arabicPeriod"/>
            </a:pPr>
            <a:r>
              <a:rPr lang="en-GB" sz="1600" dirty="0"/>
              <a:t>The names of two ‘powerful consoles’ from the 1990s.</a:t>
            </a:r>
            <a:br>
              <a:rPr lang="en-GB" sz="1600" dirty="0"/>
            </a:br>
            <a:endParaRPr lang="en-GB" sz="1600" dirty="0"/>
          </a:p>
          <a:p>
            <a:pPr marL="342900" indent="-342900">
              <a:buAutoNum type="arabicPeriod"/>
            </a:pPr>
            <a:r>
              <a:rPr lang="en-GB" sz="1600" dirty="0"/>
              <a:t>One of the first ever video games.</a:t>
            </a:r>
            <a:br>
              <a:rPr lang="en-GB" sz="1600" dirty="0"/>
            </a:br>
            <a:endParaRPr lang="en-GB" sz="1600" dirty="0"/>
          </a:p>
          <a:p>
            <a:pPr marL="342900" indent="-342900">
              <a:buAutoNum type="arabicPeriod"/>
            </a:pPr>
            <a:r>
              <a:rPr lang="en-GB" sz="1600" dirty="0"/>
              <a:t>What year was the NES Console released?</a:t>
            </a:r>
          </a:p>
          <a:p>
            <a:pPr marL="342900" indent="-342900">
              <a:buAutoNum type="arabicPeriod"/>
            </a:pPr>
            <a:endParaRPr lang="en-GB" sz="1600" dirty="0"/>
          </a:p>
          <a:p>
            <a:pPr marL="342900" indent="-342900">
              <a:buAutoNum type="arabicPeriod"/>
            </a:pPr>
            <a:r>
              <a:rPr lang="en-GB" sz="1600" dirty="0"/>
              <a:t>How did games like </a:t>
            </a:r>
            <a:r>
              <a:rPr lang="en-GB" sz="1600" dirty="0" err="1"/>
              <a:t>Everquest</a:t>
            </a:r>
            <a:r>
              <a:rPr lang="en-GB" sz="1600" dirty="0"/>
              <a:t> revolutionise the industry?</a:t>
            </a:r>
          </a:p>
        </p:txBody>
      </p:sp>
      <p:sp>
        <p:nvSpPr>
          <p:cNvPr id="7" name="Rectangle 6">
            <a:extLst>
              <a:ext uri="{FF2B5EF4-FFF2-40B4-BE49-F238E27FC236}">
                <a16:creationId xmlns:a16="http://schemas.microsoft.com/office/drawing/2014/main" id="{2310ACA8-964C-5F91-08AD-59288F95A0CA}"/>
              </a:ext>
            </a:extLst>
          </p:cNvPr>
          <p:cNvSpPr/>
          <p:nvPr/>
        </p:nvSpPr>
        <p:spPr>
          <a:xfrm>
            <a:off x="484433" y="2323962"/>
            <a:ext cx="5188275" cy="1421027"/>
          </a:xfrm>
          <a:prstGeom prst="rect">
            <a:avLst/>
          </a:prstGeom>
          <a:solidFill>
            <a:srgbClr val="FCD107">
              <a:alpha val="20000"/>
            </a:srgbClr>
          </a:solidFill>
        </p:spPr>
        <p:style>
          <a:lnRef idx="2">
            <a:schemeClr val="dk1"/>
          </a:lnRef>
          <a:fillRef idx="1">
            <a:schemeClr val="lt1"/>
          </a:fillRef>
          <a:effectRef idx="0">
            <a:schemeClr val="dk1"/>
          </a:effectRef>
          <a:fontRef idx="minor">
            <a:schemeClr val="dk1"/>
          </a:fontRef>
        </p:style>
        <p:txBody>
          <a:bodyPr rtlCol="0" anchor="ctr"/>
          <a:lstStyle/>
          <a:p>
            <a:r>
              <a:rPr lang="en-GB" sz="1200" b="1" i="1" dirty="0"/>
              <a:t>Scanning </a:t>
            </a:r>
            <a:r>
              <a:rPr lang="en-GB" sz="1200" dirty="0"/>
              <a:t>is when you look for specific information in a text. To do this, you should:</a:t>
            </a:r>
          </a:p>
          <a:p>
            <a:pPr marL="285750" indent="-285750">
              <a:buFont typeface="Arial" panose="020B0604020202020204" pitchFamily="34" charset="0"/>
              <a:buChar char="•"/>
            </a:pPr>
            <a:r>
              <a:rPr lang="en-GB" sz="1200" dirty="0"/>
              <a:t>use </a:t>
            </a:r>
            <a:r>
              <a:rPr lang="en-GB" sz="1200" b="1" dirty="0"/>
              <a:t>keywords</a:t>
            </a:r>
            <a:r>
              <a:rPr lang="en-GB" sz="1200" dirty="0"/>
              <a:t> that are related to the topic you are researching. For example, if you are researching karate, you should look for words like “karate”, “martial arts”, and “self-defence”. </a:t>
            </a:r>
          </a:p>
          <a:p>
            <a:r>
              <a:rPr lang="en-GB" sz="1200" dirty="0"/>
              <a:t>This will help you quickly find the information you need without having to read through the entire text.</a:t>
            </a:r>
          </a:p>
        </p:txBody>
      </p:sp>
      <p:pic>
        <p:nvPicPr>
          <p:cNvPr id="8" name="Picture 7" descr="A black x on a white background&#10;&#10;Description automatically generated">
            <a:extLst>
              <a:ext uri="{FF2B5EF4-FFF2-40B4-BE49-F238E27FC236}">
                <a16:creationId xmlns:a16="http://schemas.microsoft.com/office/drawing/2014/main" id="{CAF5EB3E-BE7B-874B-91F6-36FA51CDB59D}"/>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2279684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AB54ABE-806A-D1A5-B8B6-F23C7C1B4043}"/>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D818178-B790-64EE-45F6-6E548862E9A3}"/>
              </a:ext>
            </a:extLst>
          </p:cNvPr>
          <p:cNvSpPr>
            <a:spLocks noGrp="1"/>
          </p:cNvSpPr>
          <p:nvPr>
            <p:ph type="ftr" sz="quarter" idx="11"/>
          </p:nvPr>
        </p:nvSpPr>
        <p:spPr>
          <a:xfrm>
            <a:off x="1979712" y="6356351"/>
            <a:ext cx="4245990"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52162CE7-63CB-F660-8FDA-FADA927ABE58}"/>
              </a:ext>
            </a:extLst>
          </p:cNvPr>
          <p:cNvSpPr>
            <a:spLocks noGrp="1"/>
          </p:cNvSpPr>
          <p:nvPr>
            <p:ph type="sldNum" sz="quarter" idx="12"/>
          </p:nvPr>
        </p:nvSpPr>
        <p:spPr/>
        <p:txBody>
          <a:bodyPr/>
          <a:lstStyle/>
          <a:p>
            <a:fld id="{EFC07C4F-4DD7-4452-9CBE-7B4BC77324C7}" type="slidenum">
              <a:rPr lang="en-GB" smtClean="0"/>
              <a:t>16</a:t>
            </a:fld>
            <a:endParaRPr lang="en-GB"/>
          </a:p>
        </p:txBody>
      </p:sp>
      <p:sp>
        <p:nvSpPr>
          <p:cNvPr id="7" name="Title 1">
            <a:extLst>
              <a:ext uri="{FF2B5EF4-FFF2-40B4-BE49-F238E27FC236}">
                <a16:creationId xmlns:a16="http://schemas.microsoft.com/office/drawing/2014/main" id="{5F9FBE3B-C067-D738-F480-2F775B66E4A7}"/>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3: Evaluate and present</a:t>
            </a:r>
          </a:p>
        </p:txBody>
      </p:sp>
      <p:sp>
        <p:nvSpPr>
          <p:cNvPr id="8" name="TextBox 7">
            <a:extLst>
              <a:ext uri="{FF2B5EF4-FFF2-40B4-BE49-F238E27FC236}">
                <a16:creationId xmlns:a16="http://schemas.microsoft.com/office/drawing/2014/main" id="{AF6F7379-8C0C-1F46-61A5-94385D5E25CD}"/>
              </a:ext>
            </a:extLst>
          </p:cNvPr>
          <p:cNvSpPr txBox="1"/>
          <p:nvPr/>
        </p:nvSpPr>
        <p:spPr>
          <a:xfrm>
            <a:off x="361762" y="1989439"/>
            <a:ext cx="8433320" cy="369332"/>
          </a:xfrm>
          <a:prstGeom prst="rect">
            <a:avLst/>
          </a:prstGeom>
          <a:solidFill>
            <a:srgbClr val="E8F1A5"/>
          </a:solidFill>
        </p:spPr>
        <p:txBody>
          <a:bodyPr wrap="square" rtlCol="0">
            <a:spAutoFit/>
          </a:bodyPr>
          <a:lstStyle/>
          <a:p>
            <a:r>
              <a:rPr lang="en-GB" dirty="0"/>
              <a:t>Why should we evaluate the information we have gathered?</a:t>
            </a:r>
          </a:p>
        </p:txBody>
      </p:sp>
      <p:sp>
        <p:nvSpPr>
          <p:cNvPr id="6" name="TextBox 5">
            <a:extLst>
              <a:ext uri="{FF2B5EF4-FFF2-40B4-BE49-F238E27FC236}">
                <a16:creationId xmlns:a16="http://schemas.microsoft.com/office/drawing/2014/main" id="{81E86B7B-421A-3348-40DC-6E65969CB121}"/>
              </a:ext>
            </a:extLst>
          </p:cNvPr>
          <p:cNvSpPr txBox="1"/>
          <p:nvPr/>
        </p:nvSpPr>
        <p:spPr>
          <a:xfrm>
            <a:off x="385829" y="2690336"/>
            <a:ext cx="6339016" cy="2308324"/>
          </a:xfrm>
          <a:prstGeom prst="rect">
            <a:avLst/>
          </a:prstGeom>
          <a:noFill/>
        </p:spPr>
        <p:txBody>
          <a:bodyPr wrap="square">
            <a:spAutoFit/>
          </a:bodyPr>
          <a:lstStyle/>
          <a:p>
            <a:r>
              <a:rPr lang="en-GB" sz="1600" b="0" i="0" dirty="0">
                <a:effectLst/>
                <a:latin typeface="Calibri" panose="020F0502020204030204" pitchFamily="34" charset="0"/>
                <a:cs typeface="Calibri" panose="020F0502020204030204" pitchFamily="34" charset="0"/>
              </a:rPr>
              <a:t>It</a:t>
            </a:r>
            <a:r>
              <a:rPr lang="en-GB" sz="1600" dirty="0">
                <a:latin typeface="Calibri" panose="020F0502020204030204" pitchFamily="34" charset="0"/>
                <a:cs typeface="Calibri" panose="020F0502020204030204" pitchFamily="34" charset="0"/>
              </a:rPr>
              <a:t> is</a:t>
            </a:r>
            <a:r>
              <a:rPr lang="en-GB" sz="1600" b="0" i="0" dirty="0">
                <a:effectLst/>
                <a:latin typeface="Calibri" panose="020F0502020204030204" pitchFamily="34" charset="0"/>
                <a:cs typeface="Calibri" panose="020F0502020204030204" pitchFamily="34" charset="0"/>
              </a:rPr>
              <a:t> </a:t>
            </a:r>
            <a:r>
              <a:rPr lang="en-GB" sz="1600" b="1" i="0" dirty="0">
                <a:effectLst/>
                <a:latin typeface="Calibri" panose="020F0502020204030204" pitchFamily="34" charset="0"/>
                <a:cs typeface="Calibri" panose="020F0502020204030204" pitchFamily="34" charset="0"/>
              </a:rPr>
              <a:t>important</a:t>
            </a:r>
            <a:r>
              <a:rPr lang="en-GB" sz="1600" b="0" i="0" dirty="0">
                <a:effectLst/>
                <a:latin typeface="Calibri" panose="020F0502020204030204" pitchFamily="34" charset="0"/>
                <a:cs typeface="Calibri" panose="020F0502020204030204" pitchFamily="34" charset="0"/>
              </a:rPr>
              <a:t> to </a:t>
            </a:r>
            <a:r>
              <a:rPr lang="en-GB" sz="1600" b="1" i="0" dirty="0">
                <a:effectLst/>
                <a:latin typeface="Calibri" panose="020F0502020204030204" pitchFamily="34" charset="0"/>
                <a:cs typeface="Calibri" panose="020F0502020204030204" pitchFamily="34" charset="0"/>
              </a:rPr>
              <a:t>evaluate </a:t>
            </a:r>
            <a:r>
              <a:rPr lang="en-GB" sz="1600" b="0" i="0" dirty="0">
                <a:effectLst/>
                <a:latin typeface="Calibri" panose="020F0502020204030204" pitchFamily="34" charset="0"/>
                <a:cs typeface="Calibri" panose="020F0502020204030204" pitchFamily="34" charset="0"/>
              </a:rPr>
              <a:t>research sources because not all sources of information are reliable or accurate. </a:t>
            </a:r>
          </a:p>
          <a:p>
            <a:endParaRPr lang="en-GB" sz="1600" dirty="0">
              <a:latin typeface="Calibri" panose="020F0502020204030204" pitchFamily="34" charset="0"/>
              <a:cs typeface="Calibri" panose="020F0502020204030204" pitchFamily="34" charset="0"/>
            </a:endParaRPr>
          </a:p>
          <a:p>
            <a:r>
              <a:rPr lang="en-GB" sz="1600" b="0" i="0" dirty="0">
                <a:effectLst/>
                <a:latin typeface="Calibri" panose="020F0502020204030204" pitchFamily="34" charset="0"/>
                <a:cs typeface="Calibri" panose="020F0502020204030204" pitchFamily="34" charset="0"/>
              </a:rPr>
              <a:t>When we use information from sources that are </a:t>
            </a:r>
            <a:r>
              <a:rPr lang="en-GB" sz="1600" b="1" i="0" dirty="0">
                <a:effectLst/>
                <a:latin typeface="Calibri" panose="020F0502020204030204" pitchFamily="34" charset="0"/>
                <a:cs typeface="Calibri" panose="020F0502020204030204" pitchFamily="34" charset="0"/>
              </a:rPr>
              <a:t>not </a:t>
            </a:r>
            <a:r>
              <a:rPr lang="en-GB" sz="1600" b="0" i="0" dirty="0">
                <a:effectLst/>
                <a:latin typeface="Calibri" panose="020F0502020204030204" pitchFamily="34" charset="0"/>
                <a:cs typeface="Calibri" panose="020F0502020204030204" pitchFamily="34" charset="0"/>
              </a:rPr>
              <a:t>reliable or accurate, it can lead to </a:t>
            </a:r>
            <a:r>
              <a:rPr lang="en-GB" sz="1600" b="1" i="0" dirty="0">
                <a:effectLst/>
                <a:latin typeface="Calibri" panose="020F0502020204030204" pitchFamily="34" charset="0"/>
                <a:cs typeface="Calibri" panose="020F0502020204030204" pitchFamily="34" charset="0"/>
              </a:rPr>
              <a:t>incorrect conclusions</a:t>
            </a:r>
            <a:r>
              <a:rPr lang="en-GB" sz="1600" b="0" i="0" dirty="0">
                <a:effectLst/>
                <a:latin typeface="Calibri" panose="020F0502020204030204" pitchFamily="34" charset="0"/>
                <a:cs typeface="Calibri" panose="020F0502020204030204" pitchFamily="34" charset="0"/>
              </a:rPr>
              <a:t>.</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On the following slide are </a:t>
            </a:r>
            <a:r>
              <a:rPr lang="en-GB" sz="1600" b="1" dirty="0">
                <a:latin typeface="Calibri" panose="020F0502020204030204" pitchFamily="34" charset="0"/>
                <a:cs typeface="Calibri" panose="020F0502020204030204" pitchFamily="34" charset="0"/>
              </a:rPr>
              <a:t>some </a:t>
            </a:r>
            <a:r>
              <a:rPr lang="en-GB" sz="1600" dirty="0">
                <a:latin typeface="Calibri" panose="020F0502020204030204" pitchFamily="34" charset="0"/>
                <a:cs typeface="Calibri" panose="020F0502020204030204" pitchFamily="34" charset="0"/>
              </a:rPr>
              <a:t>ways that you can check the reliability of your sources. Try to keep these in mind when you are looking for information – not just for your ESB International qualification!</a:t>
            </a:r>
          </a:p>
        </p:txBody>
      </p:sp>
      <p:pic>
        <p:nvPicPr>
          <p:cNvPr id="10" name="Picture 9">
            <a:extLst>
              <a:ext uri="{FF2B5EF4-FFF2-40B4-BE49-F238E27FC236}">
                <a16:creationId xmlns:a16="http://schemas.microsoft.com/office/drawing/2014/main" id="{0654B02D-5882-D6BF-4D1F-AF9DC1FB6EAB}"/>
              </a:ext>
            </a:extLst>
          </p:cNvPr>
          <p:cNvPicPr>
            <a:picLocks noChangeAspect="1"/>
          </p:cNvPicPr>
          <p:nvPr/>
        </p:nvPicPr>
        <p:blipFill>
          <a:blip r:embed="rId2"/>
          <a:stretch>
            <a:fillRect/>
          </a:stretch>
        </p:blipFill>
        <p:spPr>
          <a:xfrm flipH="1">
            <a:off x="6932888" y="1776413"/>
            <a:ext cx="1862192" cy="2158481"/>
          </a:xfrm>
          <a:prstGeom prst="rect">
            <a:avLst/>
          </a:prstGeom>
        </p:spPr>
      </p:pic>
      <p:pic>
        <p:nvPicPr>
          <p:cNvPr id="12" name="Picture 11">
            <a:extLst>
              <a:ext uri="{FF2B5EF4-FFF2-40B4-BE49-F238E27FC236}">
                <a16:creationId xmlns:a16="http://schemas.microsoft.com/office/drawing/2014/main" id="{72403749-EC53-B2A2-8EFF-4D64B3A6F795}"/>
              </a:ext>
            </a:extLst>
          </p:cNvPr>
          <p:cNvPicPr>
            <a:picLocks noChangeAspect="1"/>
          </p:cNvPicPr>
          <p:nvPr/>
        </p:nvPicPr>
        <p:blipFill>
          <a:blip r:embed="rId3"/>
          <a:stretch>
            <a:fillRect/>
          </a:stretch>
        </p:blipFill>
        <p:spPr>
          <a:xfrm>
            <a:off x="6724845" y="4178126"/>
            <a:ext cx="1956120" cy="1580818"/>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1E4D7645-B774-0E2A-E116-CD212EC2C82E}"/>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347887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AB54ABE-806A-D1A5-B8B6-F23C7C1B4043}"/>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D818178-B790-64EE-45F6-6E548862E9A3}"/>
              </a:ext>
            </a:extLst>
          </p:cNvPr>
          <p:cNvSpPr>
            <a:spLocks noGrp="1"/>
          </p:cNvSpPr>
          <p:nvPr>
            <p:ph type="ftr" sz="quarter" idx="11"/>
          </p:nvPr>
        </p:nvSpPr>
        <p:spPr>
          <a:xfrm>
            <a:off x="1979712" y="6356351"/>
            <a:ext cx="4314084"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52162CE7-63CB-F660-8FDA-FADA927ABE58}"/>
              </a:ext>
            </a:extLst>
          </p:cNvPr>
          <p:cNvSpPr>
            <a:spLocks noGrp="1"/>
          </p:cNvSpPr>
          <p:nvPr>
            <p:ph type="sldNum" sz="quarter" idx="12"/>
          </p:nvPr>
        </p:nvSpPr>
        <p:spPr/>
        <p:txBody>
          <a:bodyPr/>
          <a:lstStyle/>
          <a:p>
            <a:fld id="{EFC07C4F-4DD7-4452-9CBE-7B4BC77324C7}" type="slidenum">
              <a:rPr lang="en-GB" smtClean="0"/>
              <a:t>17</a:t>
            </a:fld>
            <a:endParaRPr lang="en-GB"/>
          </a:p>
        </p:txBody>
      </p:sp>
      <p:sp>
        <p:nvSpPr>
          <p:cNvPr id="7" name="Title 1">
            <a:extLst>
              <a:ext uri="{FF2B5EF4-FFF2-40B4-BE49-F238E27FC236}">
                <a16:creationId xmlns:a16="http://schemas.microsoft.com/office/drawing/2014/main" id="{5F9FBE3B-C067-D738-F480-2F775B66E4A7}"/>
              </a:ext>
            </a:extLst>
          </p:cNvPr>
          <p:cNvSpPr txBox="1">
            <a:spLocks/>
          </p:cNvSpPr>
          <p:nvPr/>
        </p:nvSpPr>
        <p:spPr>
          <a:xfrm>
            <a:off x="361762" y="1164272"/>
            <a:ext cx="8433320" cy="544864"/>
          </a:xfrm>
          <a:prstGeom prst="rect">
            <a:avLst/>
          </a:prstGeom>
          <a:solidFill>
            <a:srgbClr val="C2D621"/>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3: Evaluate and present</a:t>
            </a:r>
          </a:p>
        </p:txBody>
      </p:sp>
      <p:sp>
        <p:nvSpPr>
          <p:cNvPr id="8" name="TextBox 7">
            <a:extLst>
              <a:ext uri="{FF2B5EF4-FFF2-40B4-BE49-F238E27FC236}">
                <a16:creationId xmlns:a16="http://schemas.microsoft.com/office/drawing/2014/main" id="{AF6F7379-8C0C-1F46-61A5-94385D5E25CD}"/>
              </a:ext>
            </a:extLst>
          </p:cNvPr>
          <p:cNvSpPr txBox="1"/>
          <p:nvPr/>
        </p:nvSpPr>
        <p:spPr>
          <a:xfrm>
            <a:off x="355340" y="1779687"/>
            <a:ext cx="8433320" cy="4031873"/>
          </a:xfrm>
          <a:prstGeom prst="rect">
            <a:avLst/>
          </a:prstGeom>
          <a:noFill/>
        </p:spPr>
        <p:txBody>
          <a:bodyPr wrap="square" rtlCol="0">
            <a:spAutoFit/>
          </a:bodyPr>
          <a:lstStyle/>
          <a:p>
            <a:r>
              <a:rPr lang="en-GB" sz="1600" b="1" i="1" dirty="0"/>
              <a:t>Evaluate your research sources:</a:t>
            </a:r>
          </a:p>
          <a:p>
            <a:endParaRPr lang="en-GB" sz="1400" dirty="0"/>
          </a:p>
          <a:p>
            <a:pPr marL="342900" indent="-342900">
              <a:buAutoNum type="arabicPeriod"/>
            </a:pPr>
            <a:r>
              <a:rPr lang="en-GB" sz="14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400" b="0" i="0" dirty="0">
                <a:solidFill>
                  <a:srgbClr val="353740"/>
                </a:solidFill>
                <a:effectLst/>
              </a:rPr>
            </a:br>
            <a:endParaRPr lang="en-GB" sz="1400" b="0" i="0" dirty="0">
              <a:solidFill>
                <a:srgbClr val="353740"/>
              </a:solidFill>
              <a:effectLst/>
            </a:endParaRPr>
          </a:p>
          <a:p>
            <a:pPr marL="342900" indent="-342900">
              <a:buFontTx/>
              <a:buAutoNum type="arabicPeriod"/>
            </a:pPr>
            <a:r>
              <a:rPr lang="en-GB" sz="1400" b="0" i="0" dirty="0">
                <a:solidFill>
                  <a:srgbClr val="353740"/>
                </a:solidFill>
                <a:effectLst/>
                <a:latin typeface="ColfaxAI"/>
              </a:rPr>
              <a:t>Look at when the source was published. Is it recent or outdated? Is the information still relevant? </a:t>
            </a:r>
          </a:p>
          <a:p>
            <a:pPr marL="342900" indent="-342900">
              <a:buFontTx/>
              <a:buAutoNum type="arabicPeriod"/>
            </a:pPr>
            <a:endParaRPr lang="en-GB" sz="1400" dirty="0">
              <a:solidFill>
                <a:srgbClr val="353740"/>
              </a:solidFill>
              <a:latin typeface="ColfaxAI"/>
            </a:endParaRPr>
          </a:p>
          <a:p>
            <a:pPr marL="342900" indent="-342900">
              <a:buFontTx/>
              <a:buAutoNum type="arabicPeriod"/>
            </a:pPr>
            <a:r>
              <a:rPr lang="en-GB" sz="1400" b="0" i="0" dirty="0">
                <a:solidFill>
                  <a:srgbClr val="353740"/>
                </a:solidFill>
                <a:effectLst/>
                <a:latin typeface="ColfaxAI"/>
              </a:rPr>
              <a:t>Check the source for bias. Does the author have any particular agenda or point of view that could influence their writing?</a:t>
            </a:r>
          </a:p>
          <a:p>
            <a:pPr marL="342900" indent="-342900">
              <a:buFontTx/>
              <a:buAutoNum type="arabicPeriod"/>
            </a:pPr>
            <a:endParaRPr lang="en-GB" sz="1400" dirty="0">
              <a:solidFill>
                <a:srgbClr val="353740"/>
              </a:solidFill>
              <a:latin typeface="ColfaxAI"/>
            </a:endParaRPr>
          </a:p>
          <a:p>
            <a:pPr marL="342900" indent="-342900">
              <a:buFontTx/>
              <a:buAutoNum type="arabicPeriod"/>
            </a:pPr>
            <a:r>
              <a:rPr lang="en-GB" sz="1400" b="0" i="0" dirty="0">
                <a:solidFill>
                  <a:srgbClr val="353740"/>
                </a:solidFill>
                <a:effectLst/>
                <a:latin typeface="ColfaxAI"/>
              </a:rPr>
              <a:t>Look at the accuracy of the source. Are there any facts or statistics that can be verified? Are there any sources cited that can be checked for accuracy?</a:t>
            </a:r>
          </a:p>
          <a:p>
            <a:pPr marL="342900" indent="-342900">
              <a:buFontTx/>
              <a:buAutoNum type="arabicPeriod"/>
            </a:pPr>
            <a:endParaRPr lang="en-GB" sz="1400" dirty="0">
              <a:solidFill>
                <a:srgbClr val="353740"/>
              </a:solidFill>
              <a:latin typeface="ColfaxAI"/>
            </a:endParaRPr>
          </a:p>
          <a:p>
            <a:pPr marL="342900" indent="-342900">
              <a:buFontTx/>
              <a:buAutoNum type="arabicPeriod"/>
            </a:pPr>
            <a:r>
              <a:rPr lang="en-GB" sz="1400" b="0" i="0" dirty="0">
                <a:solidFill>
                  <a:srgbClr val="353740"/>
                </a:solidFill>
                <a:effectLst/>
                <a:latin typeface="ColfaxAI"/>
              </a:rPr>
              <a:t>Consider the purpose of the source. Is it meant to inform, persuade, or entertain? Does it meet its purpose?</a:t>
            </a:r>
          </a:p>
          <a:p>
            <a:pPr marL="342900" indent="-342900">
              <a:buFontTx/>
              <a:buAutoNum type="arabicPeriod"/>
            </a:pPr>
            <a:endParaRPr lang="en-GB" sz="1400" dirty="0">
              <a:solidFill>
                <a:srgbClr val="353740"/>
              </a:solidFill>
              <a:latin typeface="ColfaxAI"/>
            </a:endParaRPr>
          </a:p>
          <a:p>
            <a:pPr marL="342900" indent="-342900">
              <a:buFontTx/>
              <a:buAutoNum type="arabicPeriod"/>
            </a:pPr>
            <a:r>
              <a:rPr lang="en-GB" sz="1400" b="0" i="0" dirty="0">
                <a:solidFill>
                  <a:srgbClr val="353740"/>
                </a:solidFill>
                <a:effectLst/>
                <a:latin typeface="ColfaxAI"/>
              </a:rPr>
              <a:t>Finally, consider the quality of the source. Is it well-written and organised? Does it contain any errors or typos?</a:t>
            </a:r>
            <a:endParaRPr lang="en-GB" sz="1400" dirty="0"/>
          </a:p>
          <a:p>
            <a:pPr marL="342900" indent="-342900">
              <a:buAutoNum type="arabicPeriod"/>
            </a:pPr>
            <a:endParaRPr lang="en-GB" sz="1600" dirty="0"/>
          </a:p>
        </p:txBody>
      </p:sp>
      <p:pic>
        <p:nvPicPr>
          <p:cNvPr id="2" name="Picture 1" descr="A black x on a white background&#10;&#10;Description automatically generated">
            <a:extLst>
              <a:ext uri="{FF2B5EF4-FFF2-40B4-BE49-F238E27FC236}">
                <a16:creationId xmlns:a16="http://schemas.microsoft.com/office/drawing/2014/main" id="{CDF121AB-4F7C-1033-5EB1-D61770C6EFB3}"/>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51710" y="6275211"/>
            <a:ext cx="486743" cy="527403"/>
          </a:xfrm>
          <a:prstGeom prst="rect">
            <a:avLst/>
          </a:prstGeom>
        </p:spPr>
      </p:pic>
    </p:spTree>
    <p:extLst>
      <p:ext uri="{BB962C8B-B14F-4D97-AF65-F5344CB8AC3E}">
        <p14:creationId xmlns:p14="http://schemas.microsoft.com/office/powerpoint/2010/main" val="2995577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CBE7CB1-09EC-3EF7-0AA7-ABBA7B0FAFC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0A53339-CC9E-AD52-E624-30EEFA6C3952}"/>
              </a:ext>
            </a:extLst>
          </p:cNvPr>
          <p:cNvSpPr>
            <a:spLocks noGrp="1"/>
          </p:cNvSpPr>
          <p:nvPr>
            <p:ph type="ftr" sz="quarter" idx="11"/>
          </p:nvPr>
        </p:nvSpPr>
        <p:spPr>
          <a:xfrm>
            <a:off x="2140085" y="6356351"/>
            <a:ext cx="4159571"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BCE3CBB3-7D10-2EB3-F3A9-49B17FF8077C}"/>
              </a:ext>
            </a:extLst>
          </p:cNvPr>
          <p:cNvSpPr>
            <a:spLocks noGrp="1"/>
          </p:cNvSpPr>
          <p:nvPr>
            <p:ph type="sldNum" sz="quarter" idx="12"/>
          </p:nvPr>
        </p:nvSpPr>
        <p:spPr/>
        <p:txBody>
          <a:bodyPr/>
          <a:lstStyle/>
          <a:p>
            <a:fld id="{EFC07C4F-4DD7-4452-9CBE-7B4BC77324C7}" type="slidenum">
              <a:rPr lang="en-GB" smtClean="0"/>
              <a:t>18</a:t>
            </a:fld>
            <a:endParaRPr lang="en-GB"/>
          </a:p>
        </p:txBody>
      </p:sp>
      <p:sp>
        <p:nvSpPr>
          <p:cNvPr id="9" name="TextBox 8">
            <a:extLst>
              <a:ext uri="{FF2B5EF4-FFF2-40B4-BE49-F238E27FC236}">
                <a16:creationId xmlns:a16="http://schemas.microsoft.com/office/drawing/2014/main" id="{BBF725F6-DA2F-BED9-A89D-6AF8BF2BFC56}"/>
              </a:ext>
            </a:extLst>
          </p:cNvPr>
          <p:cNvSpPr txBox="1"/>
          <p:nvPr/>
        </p:nvSpPr>
        <p:spPr>
          <a:xfrm>
            <a:off x="361763" y="2086686"/>
            <a:ext cx="3887896" cy="4047262"/>
          </a:xfrm>
          <a:prstGeom prst="rect">
            <a:avLst/>
          </a:prstGeom>
        </p:spPr>
        <p:style>
          <a:lnRef idx="2">
            <a:schemeClr val="dk1"/>
          </a:lnRef>
          <a:fillRef idx="1">
            <a:schemeClr val="lt1"/>
          </a:fillRef>
          <a:effectRef idx="0">
            <a:schemeClr val="dk1"/>
          </a:effectRef>
          <a:fontRef idx="minor">
            <a:schemeClr val="dk1"/>
          </a:fontRef>
        </p:style>
        <p:txBody>
          <a:bodyPr wrap="square">
            <a:noAutofit/>
          </a:bodyPr>
          <a:lstStyle/>
          <a:p>
            <a:r>
              <a:rPr lang="en-GB" sz="1400" b="0" i="0" dirty="0">
                <a:solidFill>
                  <a:srgbClr val="353740"/>
                </a:solidFill>
                <a:effectLst/>
              </a:rPr>
              <a:t>Sharks are one of the most dangerous creatures in the ocean. They have been known to attack humans without provocation, leaving victims with serious injuries or even death. Sharks are also responsible for the destruction of coral reefs and other marine life, making them a major threat to ocean ecosystems.</a:t>
            </a:r>
          </a:p>
          <a:p>
            <a:pPr algn="just"/>
            <a:endParaRPr lang="en-GB" sz="1400" dirty="0">
              <a:solidFill>
                <a:srgbClr val="353740"/>
              </a:solidFill>
            </a:endParaRPr>
          </a:p>
          <a:p>
            <a:r>
              <a:rPr lang="en-GB" sz="1400" b="0" i="0" dirty="0">
                <a:solidFill>
                  <a:srgbClr val="353740"/>
                </a:solidFill>
                <a:effectLst/>
              </a:rPr>
              <a:t>Not to mention, their presence can cause fear and </a:t>
            </a:r>
            <a:r>
              <a:rPr lang="en-GB" sz="1400" b="0" i="0" dirty="0" err="1">
                <a:solidFill>
                  <a:srgbClr val="353740"/>
                </a:solidFill>
                <a:effectLst/>
              </a:rPr>
              <a:t>panick</a:t>
            </a:r>
            <a:r>
              <a:rPr lang="en-GB" sz="1400" b="0" i="0" dirty="0">
                <a:solidFill>
                  <a:srgbClr val="353740"/>
                </a:solidFill>
                <a:effectLst/>
              </a:rPr>
              <a:t> among beachgoers, leading to a decrease in tourism. Sharks are a menace to society and should be avoided </a:t>
            </a:r>
            <a:r>
              <a:rPr lang="en-GB" sz="1400" b="1" i="0" dirty="0">
                <a:solidFill>
                  <a:srgbClr val="353740"/>
                </a:solidFill>
                <a:effectLst/>
              </a:rPr>
              <a:t>at all costs</a:t>
            </a:r>
            <a:r>
              <a:rPr lang="en-GB" sz="1400" b="0" i="0" dirty="0">
                <a:solidFill>
                  <a:srgbClr val="353740"/>
                </a:solidFill>
                <a:effectLst/>
              </a:rPr>
              <a:t>. They are unpredictable and their behaviour is often unpredictable to, making them a serious hazard to anyone who enters the water. </a:t>
            </a:r>
          </a:p>
          <a:p>
            <a:endParaRPr lang="en-GB" sz="1400" dirty="0">
              <a:solidFill>
                <a:srgbClr val="353740"/>
              </a:solidFill>
            </a:endParaRPr>
          </a:p>
          <a:p>
            <a:r>
              <a:rPr lang="en-GB" sz="1400" i="1" dirty="0">
                <a:solidFill>
                  <a:srgbClr val="353740"/>
                </a:solidFill>
              </a:rPr>
              <a:t>Published July 2009, anonymously, as a Facebook post.</a:t>
            </a:r>
            <a:endParaRPr lang="en-GB" sz="1400" i="1" dirty="0"/>
          </a:p>
        </p:txBody>
      </p:sp>
      <p:sp>
        <p:nvSpPr>
          <p:cNvPr id="12" name="TextBox 11">
            <a:extLst>
              <a:ext uri="{FF2B5EF4-FFF2-40B4-BE49-F238E27FC236}">
                <a16:creationId xmlns:a16="http://schemas.microsoft.com/office/drawing/2014/main" id="{A8C4828E-FFDB-F6E6-5FD2-6C2ABC1B18C9}"/>
              </a:ext>
            </a:extLst>
          </p:cNvPr>
          <p:cNvSpPr txBox="1"/>
          <p:nvPr/>
        </p:nvSpPr>
        <p:spPr>
          <a:xfrm>
            <a:off x="4346646" y="2102075"/>
            <a:ext cx="4448436" cy="403187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400" b="0" i="0" dirty="0">
                <a:solidFill>
                  <a:srgbClr val="353740"/>
                </a:solidFill>
                <a:effectLst/>
              </a:rPr>
              <a:t>Sharks are a species of fish that have been around for millions of years and are found in all oceans. They are apex predators, meaning they are at the top of the food chain and have no natural predators. </a:t>
            </a:r>
          </a:p>
          <a:p>
            <a:endParaRPr lang="en-GB" sz="1400" b="0" i="0" dirty="0">
              <a:solidFill>
                <a:srgbClr val="353740"/>
              </a:solidFill>
              <a:effectLst/>
            </a:endParaRPr>
          </a:p>
          <a:p>
            <a:r>
              <a:rPr lang="en-GB" sz="1400" b="0" i="0" dirty="0">
                <a:solidFill>
                  <a:srgbClr val="353740"/>
                </a:solidFill>
                <a:effectLst/>
              </a:rPr>
              <a:t>Sharks come in many shapes and sizes, ranging from the small dwarf lantern shark to the massive whale shark. Sharks have a unique anatomy, with a cartilaginous skeleton and multiple rows of sharp teeth. </a:t>
            </a:r>
          </a:p>
          <a:p>
            <a:endParaRPr lang="en-GB" sz="1400" b="0" i="0" dirty="0">
              <a:solidFill>
                <a:srgbClr val="353740"/>
              </a:solidFill>
              <a:effectLst/>
            </a:endParaRPr>
          </a:p>
          <a:p>
            <a:r>
              <a:rPr lang="en-GB" sz="1400" b="0" i="0" dirty="0">
                <a:solidFill>
                  <a:srgbClr val="353740"/>
                </a:solidFill>
                <a:effectLst/>
              </a:rPr>
              <a:t>They also have an advanced sense of smell and can detect prey from miles away. Sharks play an important role in the ocean's ecosystem, helping to keep populations of other species in balance. </a:t>
            </a:r>
          </a:p>
          <a:p>
            <a:endParaRPr lang="en-GB" sz="1200" b="0" i="0" dirty="0">
              <a:solidFill>
                <a:srgbClr val="353740"/>
              </a:solidFill>
              <a:effectLst/>
            </a:endParaRPr>
          </a:p>
          <a:p>
            <a:r>
              <a:rPr lang="en-GB" sz="1200" b="0" i="0" dirty="0">
                <a:solidFill>
                  <a:srgbClr val="353740"/>
                </a:solidFill>
                <a:effectLst/>
              </a:rPr>
              <a:t>(References: 1.</a:t>
            </a:r>
            <a:r>
              <a:rPr lang="en-GB" sz="1200" b="0" i="0" dirty="0">
                <a:solidFill>
                  <a:srgbClr val="353740"/>
                </a:solidFill>
                <a:effectLst/>
                <a:hlinkClick r:id="rId2"/>
              </a:rPr>
              <a:t>https://www.nationalgeographic.com/animals/fish/group/sharks/</a:t>
            </a:r>
            <a:r>
              <a:rPr lang="en-GB" sz="1200" b="0" i="0" dirty="0">
                <a:solidFill>
                  <a:srgbClr val="353740"/>
                </a:solidFill>
                <a:effectLst/>
              </a:rPr>
              <a:t>  2. </a:t>
            </a:r>
            <a:r>
              <a:rPr lang="en-GB" sz="1200" b="0" i="0" dirty="0">
                <a:solidFill>
                  <a:srgbClr val="353740"/>
                </a:solidFill>
                <a:effectLst/>
                <a:hlinkClick r:id="rId3"/>
              </a:rPr>
              <a:t>https://oceana.org/marine-life/sharks-rays/shark-facts</a:t>
            </a:r>
            <a:r>
              <a:rPr lang="en-GB" sz="1200" b="0" i="0" dirty="0">
                <a:solidFill>
                  <a:srgbClr val="353740"/>
                </a:solidFill>
                <a:effectLst/>
              </a:rPr>
              <a:t>) </a:t>
            </a:r>
          </a:p>
          <a:p>
            <a:r>
              <a:rPr lang="en-GB" sz="1200" i="1" dirty="0">
                <a:solidFill>
                  <a:srgbClr val="353740"/>
                </a:solidFill>
              </a:rPr>
              <a:t>Published October 2022 in an information leaflet at a local aquarium.</a:t>
            </a:r>
            <a:endParaRPr lang="en-GB" sz="1200" i="1" dirty="0"/>
          </a:p>
        </p:txBody>
      </p:sp>
      <p:sp>
        <p:nvSpPr>
          <p:cNvPr id="13" name="Title 1">
            <a:extLst>
              <a:ext uri="{FF2B5EF4-FFF2-40B4-BE49-F238E27FC236}">
                <a16:creationId xmlns:a16="http://schemas.microsoft.com/office/drawing/2014/main" id="{2B532081-0BA2-6C77-3CBF-546DB11C46F9}"/>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Let’s evaluate these two sources:</a:t>
            </a:r>
          </a:p>
        </p:txBody>
      </p:sp>
      <p:sp>
        <p:nvSpPr>
          <p:cNvPr id="14" name="TextBox 13">
            <a:extLst>
              <a:ext uri="{FF2B5EF4-FFF2-40B4-BE49-F238E27FC236}">
                <a16:creationId xmlns:a16="http://schemas.microsoft.com/office/drawing/2014/main" id="{FAE3914D-FF9D-6639-6D94-A649AAC7F43E}"/>
              </a:ext>
            </a:extLst>
          </p:cNvPr>
          <p:cNvSpPr txBox="1"/>
          <p:nvPr/>
        </p:nvSpPr>
        <p:spPr>
          <a:xfrm>
            <a:off x="361762" y="1746207"/>
            <a:ext cx="2478258" cy="338554"/>
          </a:xfrm>
          <a:prstGeom prst="rect">
            <a:avLst/>
          </a:prstGeom>
          <a:noFill/>
        </p:spPr>
        <p:txBody>
          <a:bodyPr wrap="square" rtlCol="0">
            <a:spAutoFit/>
          </a:bodyPr>
          <a:lstStyle/>
          <a:p>
            <a:r>
              <a:rPr lang="en-GB" sz="1600" b="1" i="1" dirty="0"/>
              <a:t>Source 1</a:t>
            </a:r>
          </a:p>
        </p:txBody>
      </p:sp>
      <p:sp>
        <p:nvSpPr>
          <p:cNvPr id="15" name="TextBox 14">
            <a:extLst>
              <a:ext uri="{FF2B5EF4-FFF2-40B4-BE49-F238E27FC236}">
                <a16:creationId xmlns:a16="http://schemas.microsoft.com/office/drawing/2014/main" id="{F2414F77-4EBB-36EB-846E-2373C7DD335A}"/>
              </a:ext>
            </a:extLst>
          </p:cNvPr>
          <p:cNvSpPr txBox="1"/>
          <p:nvPr/>
        </p:nvSpPr>
        <p:spPr>
          <a:xfrm>
            <a:off x="4346646" y="1746207"/>
            <a:ext cx="2478258" cy="338554"/>
          </a:xfrm>
          <a:prstGeom prst="rect">
            <a:avLst/>
          </a:prstGeom>
          <a:noFill/>
        </p:spPr>
        <p:txBody>
          <a:bodyPr wrap="square" rtlCol="0">
            <a:spAutoFit/>
          </a:bodyPr>
          <a:lstStyle/>
          <a:p>
            <a:r>
              <a:rPr lang="en-GB" sz="1600" b="1" i="1" dirty="0"/>
              <a:t>Source 2</a:t>
            </a:r>
          </a:p>
        </p:txBody>
      </p:sp>
      <p:pic>
        <p:nvPicPr>
          <p:cNvPr id="2" name="Picture 1" descr="A black x on a white background&#10;&#10;Description automatically generated">
            <a:extLst>
              <a:ext uri="{FF2B5EF4-FFF2-40B4-BE49-F238E27FC236}">
                <a16:creationId xmlns:a16="http://schemas.microsoft.com/office/drawing/2014/main" id="{27AEEA0E-1C84-574F-1D72-FE359BA97952}"/>
              </a:ext>
            </a:extLst>
          </p:cNvPr>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7325984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CBE7CB1-09EC-3EF7-0AA7-ABBA7B0FAFC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0A53339-CC9E-AD52-E624-30EEFA6C3952}"/>
              </a:ext>
            </a:extLst>
          </p:cNvPr>
          <p:cNvSpPr>
            <a:spLocks noGrp="1"/>
          </p:cNvSpPr>
          <p:nvPr>
            <p:ph type="ftr" sz="quarter" idx="11"/>
          </p:nvPr>
        </p:nvSpPr>
        <p:spPr>
          <a:xfrm>
            <a:off x="1885624" y="6356351"/>
            <a:ext cx="4787550"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BCE3CBB3-7D10-2EB3-F3A9-49B17FF8077C}"/>
              </a:ext>
            </a:extLst>
          </p:cNvPr>
          <p:cNvSpPr>
            <a:spLocks noGrp="1"/>
          </p:cNvSpPr>
          <p:nvPr>
            <p:ph type="sldNum" sz="quarter" idx="12"/>
          </p:nvPr>
        </p:nvSpPr>
        <p:spPr/>
        <p:txBody>
          <a:bodyPr/>
          <a:lstStyle/>
          <a:p>
            <a:fld id="{EFC07C4F-4DD7-4452-9CBE-7B4BC77324C7}" type="slidenum">
              <a:rPr lang="en-GB" smtClean="0"/>
              <a:t>19</a:t>
            </a:fld>
            <a:endParaRPr lang="en-GB"/>
          </a:p>
        </p:txBody>
      </p:sp>
      <p:sp>
        <p:nvSpPr>
          <p:cNvPr id="9" name="TextBox 8">
            <a:extLst>
              <a:ext uri="{FF2B5EF4-FFF2-40B4-BE49-F238E27FC236}">
                <a16:creationId xmlns:a16="http://schemas.microsoft.com/office/drawing/2014/main" id="{BBF725F6-DA2F-BED9-A89D-6AF8BF2BFC56}"/>
              </a:ext>
            </a:extLst>
          </p:cNvPr>
          <p:cNvSpPr txBox="1"/>
          <p:nvPr/>
        </p:nvSpPr>
        <p:spPr>
          <a:xfrm>
            <a:off x="573861" y="2086686"/>
            <a:ext cx="3675797" cy="4047262"/>
          </a:xfrm>
          <a:prstGeom prst="rect">
            <a:avLst/>
          </a:prstGeom>
        </p:spPr>
        <p:style>
          <a:lnRef idx="2">
            <a:schemeClr val="dk1"/>
          </a:lnRef>
          <a:fillRef idx="1">
            <a:schemeClr val="lt1"/>
          </a:fillRef>
          <a:effectRef idx="0">
            <a:schemeClr val="dk1"/>
          </a:effectRef>
          <a:fontRef idx="minor">
            <a:schemeClr val="dk1"/>
          </a:fontRef>
        </p:style>
        <p:txBody>
          <a:bodyPr wrap="square">
            <a:noAutofit/>
          </a:bodyPr>
          <a:lstStyle/>
          <a:p>
            <a:r>
              <a:rPr lang="en-GB" sz="1400" b="0" i="0" dirty="0">
                <a:solidFill>
                  <a:srgbClr val="353740"/>
                </a:solidFill>
                <a:effectLst/>
              </a:rPr>
              <a:t>Sharks are one of the most dangerous creatures in the ocean. They have been known to attack humans without provocation, leaving victims with serious injuries or even death. </a:t>
            </a:r>
            <a:r>
              <a:rPr lang="en-GB" sz="1400" b="0" i="0" dirty="0">
                <a:solidFill>
                  <a:srgbClr val="353740"/>
                </a:solidFill>
                <a:effectLst/>
                <a:highlight>
                  <a:srgbClr val="FFFF00"/>
                </a:highlight>
              </a:rPr>
              <a:t>Sharks are also responsible for the destruction of coral reefs</a:t>
            </a:r>
            <a:r>
              <a:rPr lang="en-GB" sz="1400" b="0" i="0" dirty="0">
                <a:solidFill>
                  <a:srgbClr val="353740"/>
                </a:solidFill>
                <a:effectLst/>
              </a:rPr>
              <a:t> and other marine life, making them a major threat to ocean </a:t>
            </a:r>
            <a:r>
              <a:rPr lang="en-GB" sz="1400" b="0" i="0" dirty="0">
                <a:solidFill>
                  <a:srgbClr val="353740"/>
                </a:solidFill>
                <a:effectLst/>
                <a:highlight>
                  <a:srgbClr val="F58B1D"/>
                </a:highlight>
              </a:rPr>
              <a:t>ecosystems</a:t>
            </a:r>
          </a:p>
          <a:p>
            <a:pPr algn="just"/>
            <a:endParaRPr lang="en-GB" sz="1400" dirty="0">
              <a:solidFill>
                <a:srgbClr val="353740"/>
              </a:solidFill>
            </a:endParaRPr>
          </a:p>
          <a:p>
            <a:r>
              <a:rPr lang="en-GB" sz="1400" b="0" i="0" dirty="0">
                <a:solidFill>
                  <a:srgbClr val="353740"/>
                </a:solidFill>
                <a:effectLst/>
              </a:rPr>
              <a:t>Not to mention, their presence can cause fear and </a:t>
            </a:r>
            <a:r>
              <a:rPr lang="en-GB" sz="1400" b="0" i="0" dirty="0" err="1">
                <a:solidFill>
                  <a:srgbClr val="353740"/>
                </a:solidFill>
                <a:effectLst/>
                <a:highlight>
                  <a:srgbClr val="F58B1D"/>
                </a:highlight>
              </a:rPr>
              <a:t>panick</a:t>
            </a:r>
            <a:r>
              <a:rPr lang="en-GB" sz="1400" b="0" i="0" dirty="0">
                <a:solidFill>
                  <a:srgbClr val="353740"/>
                </a:solidFill>
                <a:effectLst/>
              </a:rPr>
              <a:t> among beachgoers, leading to a decrease in tourism. </a:t>
            </a:r>
            <a:r>
              <a:rPr lang="en-GB" sz="1400" b="0" i="0" dirty="0">
                <a:solidFill>
                  <a:srgbClr val="353740"/>
                </a:solidFill>
                <a:effectLst/>
                <a:highlight>
                  <a:srgbClr val="00FFFF"/>
                </a:highlight>
              </a:rPr>
              <a:t>Sharks are a menace to society and should be avoided </a:t>
            </a:r>
            <a:r>
              <a:rPr lang="en-GB" sz="1400" b="1" i="0" dirty="0">
                <a:solidFill>
                  <a:srgbClr val="353740"/>
                </a:solidFill>
                <a:effectLst/>
                <a:highlight>
                  <a:srgbClr val="00FFFF"/>
                </a:highlight>
              </a:rPr>
              <a:t>at all costs</a:t>
            </a:r>
            <a:r>
              <a:rPr lang="en-GB" sz="1400" b="0" i="0" dirty="0">
                <a:solidFill>
                  <a:srgbClr val="353740"/>
                </a:solidFill>
                <a:effectLst/>
              </a:rPr>
              <a:t>. They are unpredictable and their behaviour is often unpredictable </a:t>
            </a:r>
            <a:r>
              <a:rPr lang="en-GB" sz="1400" b="0" i="0" dirty="0">
                <a:solidFill>
                  <a:srgbClr val="353740"/>
                </a:solidFill>
                <a:effectLst/>
                <a:highlight>
                  <a:srgbClr val="F58B1D"/>
                </a:highlight>
              </a:rPr>
              <a:t>to</a:t>
            </a:r>
            <a:r>
              <a:rPr lang="en-GB" sz="1400" b="0" i="0" dirty="0">
                <a:solidFill>
                  <a:srgbClr val="353740"/>
                </a:solidFill>
                <a:effectLst/>
              </a:rPr>
              <a:t>, making them a serious hazard to anyone who enters the water</a:t>
            </a:r>
            <a:r>
              <a:rPr lang="en-GB" sz="1400" dirty="0">
                <a:solidFill>
                  <a:srgbClr val="353740"/>
                </a:solidFill>
              </a:rPr>
              <a:t>.</a:t>
            </a:r>
            <a:endParaRPr lang="en-GB" sz="1400" b="0" i="0" dirty="0">
              <a:solidFill>
                <a:srgbClr val="353740"/>
              </a:solidFill>
              <a:effectLst/>
            </a:endParaRPr>
          </a:p>
          <a:p>
            <a:endParaRPr lang="en-GB" sz="1400" dirty="0">
              <a:solidFill>
                <a:srgbClr val="353740"/>
              </a:solidFill>
            </a:endParaRPr>
          </a:p>
          <a:p>
            <a:r>
              <a:rPr lang="en-GB" sz="1400" i="1" dirty="0">
                <a:solidFill>
                  <a:srgbClr val="353740"/>
                </a:solidFill>
              </a:rPr>
              <a:t>Published </a:t>
            </a:r>
            <a:r>
              <a:rPr lang="en-GB" sz="1400" i="1" dirty="0">
                <a:solidFill>
                  <a:srgbClr val="353740"/>
                </a:solidFill>
                <a:highlight>
                  <a:srgbClr val="00FF00"/>
                </a:highlight>
              </a:rPr>
              <a:t>July 2009</a:t>
            </a:r>
            <a:r>
              <a:rPr lang="en-GB" sz="1400" i="1" dirty="0">
                <a:solidFill>
                  <a:srgbClr val="353740"/>
                </a:solidFill>
              </a:rPr>
              <a:t>, </a:t>
            </a:r>
            <a:r>
              <a:rPr lang="en-GB" sz="1400" i="1" dirty="0">
                <a:solidFill>
                  <a:srgbClr val="353740"/>
                </a:solidFill>
                <a:highlight>
                  <a:srgbClr val="FFFF00"/>
                </a:highlight>
              </a:rPr>
              <a:t>anonymously</a:t>
            </a:r>
            <a:r>
              <a:rPr lang="en-GB" sz="1400" i="1" dirty="0">
                <a:solidFill>
                  <a:srgbClr val="353740"/>
                </a:solidFill>
              </a:rPr>
              <a:t>, as a </a:t>
            </a:r>
            <a:r>
              <a:rPr lang="en-GB" sz="1400" i="1" dirty="0">
                <a:solidFill>
                  <a:srgbClr val="353740"/>
                </a:solidFill>
                <a:highlight>
                  <a:srgbClr val="FBCD9F"/>
                </a:highlight>
              </a:rPr>
              <a:t>Facebook post.</a:t>
            </a:r>
            <a:endParaRPr lang="en-GB" sz="1400" i="1" dirty="0">
              <a:highlight>
                <a:srgbClr val="FBCD9F"/>
              </a:highlight>
            </a:endParaRPr>
          </a:p>
        </p:txBody>
      </p:sp>
      <p:sp>
        <p:nvSpPr>
          <p:cNvPr id="13" name="Title 1">
            <a:extLst>
              <a:ext uri="{FF2B5EF4-FFF2-40B4-BE49-F238E27FC236}">
                <a16:creationId xmlns:a16="http://schemas.microsoft.com/office/drawing/2014/main" id="{2B532081-0BA2-6C77-3CBF-546DB11C46F9}"/>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Let’s evaluate these two sources:</a:t>
            </a:r>
          </a:p>
        </p:txBody>
      </p:sp>
      <p:sp>
        <p:nvSpPr>
          <p:cNvPr id="14" name="TextBox 13">
            <a:extLst>
              <a:ext uri="{FF2B5EF4-FFF2-40B4-BE49-F238E27FC236}">
                <a16:creationId xmlns:a16="http://schemas.microsoft.com/office/drawing/2014/main" id="{FAE3914D-FF9D-6639-6D94-A649AAC7F43E}"/>
              </a:ext>
            </a:extLst>
          </p:cNvPr>
          <p:cNvSpPr txBox="1"/>
          <p:nvPr/>
        </p:nvSpPr>
        <p:spPr>
          <a:xfrm>
            <a:off x="573861" y="1770921"/>
            <a:ext cx="2478258" cy="338554"/>
          </a:xfrm>
          <a:prstGeom prst="rect">
            <a:avLst/>
          </a:prstGeom>
          <a:noFill/>
        </p:spPr>
        <p:txBody>
          <a:bodyPr wrap="square" rtlCol="0">
            <a:spAutoFit/>
          </a:bodyPr>
          <a:lstStyle/>
          <a:p>
            <a:r>
              <a:rPr lang="en-GB" sz="1600" b="1" i="1" dirty="0"/>
              <a:t>Source 1</a:t>
            </a:r>
          </a:p>
        </p:txBody>
      </p:sp>
      <p:sp>
        <p:nvSpPr>
          <p:cNvPr id="2" name="TextBox 1">
            <a:extLst>
              <a:ext uri="{FF2B5EF4-FFF2-40B4-BE49-F238E27FC236}">
                <a16:creationId xmlns:a16="http://schemas.microsoft.com/office/drawing/2014/main" id="{B230ECBD-F258-3900-B1BF-0B8CBF83669C}"/>
              </a:ext>
            </a:extLst>
          </p:cNvPr>
          <p:cNvSpPr txBox="1"/>
          <p:nvPr/>
        </p:nvSpPr>
        <p:spPr>
          <a:xfrm>
            <a:off x="4621425" y="4889445"/>
            <a:ext cx="4087158" cy="1169551"/>
          </a:xfrm>
          <a:prstGeom prst="rect">
            <a:avLst/>
          </a:prstGeom>
          <a:noFill/>
        </p:spPr>
        <p:txBody>
          <a:bodyPr wrap="square" rtlCol="0">
            <a:spAutoFit/>
          </a:bodyPr>
          <a:lstStyle/>
          <a:p>
            <a:r>
              <a:rPr lang="en-GB" sz="1400" dirty="0">
                <a:highlight>
                  <a:srgbClr val="00FF00"/>
                </a:highlight>
              </a:rPr>
              <a:t>Written over 10 years ago; possibly outdated information. </a:t>
            </a:r>
            <a:r>
              <a:rPr lang="en-GB" sz="1400" dirty="0">
                <a:highlight>
                  <a:srgbClr val="FFFF00"/>
                </a:highlight>
              </a:rPr>
              <a:t>Unknown author, no credentials or expertise that we know of. </a:t>
            </a:r>
            <a:r>
              <a:rPr lang="en-GB" sz="1400" dirty="0">
                <a:highlight>
                  <a:srgbClr val="FBCD9F"/>
                </a:highlight>
              </a:rPr>
              <a:t>The purpose of the text is unknown – could be to entertain, to persuade, or even be satire.</a:t>
            </a:r>
          </a:p>
        </p:txBody>
      </p:sp>
      <p:sp>
        <p:nvSpPr>
          <p:cNvPr id="6" name="TextBox 5">
            <a:extLst>
              <a:ext uri="{FF2B5EF4-FFF2-40B4-BE49-F238E27FC236}">
                <a16:creationId xmlns:a16="http://schemas.microsoft.com/office/drawing/2014/main" id="{B02091EF-5412-2AC3-B8FA-51818B62EB9B}"/>
              </a:ext>
            </a:extLst>
          </p:cNvPr>
          <p:cNvSpPr txBox="1"/>
          <p:nvPr/>
        </p:nvSpPr>
        <p:spPr>
          <a:xfrm>
            <a:off x="4572000" y="2669094"/>
            <a:ext cx="4087158" cy="307777"/>
          </a:xfrm>
          <a:prstGeom prst="rect">
            <a:avLst/>
          </a:prstGeom>
          <a:noFill/>
        </p:spPr>
        <p:txBody>
          <a:bodyPr wrap="square" rtlCol="0">
            <a:spAutoFit/>
          </a:bodyPr>
          <a:lstStyle/>
          <a:p>
            <a:r>
              <a:rPr lang="en-GB" sz="1400" dirty="0">
                <a:highlight>
                  <a:srgbClr val="FFFF00"/>
                </a:highlight>
              </a:rPr>
              <a:t>Inaccurate information – this is not true at all. </a:t>
            </a:r>
          </a:p>
        </p:txBody>
      </p:sp>
      <p:cxnSp>
        <p:nvCxnSpPr>
          <p:cNvPr id="8" name="Straight Arrow Connector 7">
            <a:extLst>
              <a:ext uri="{FF2B5EF4-FFF2-40B4-BE49-F238E27FC236}">
                <a16:creationId xmlns:a16="http://schemas.microsoft.com/office/drawing/2014/main" id="{256D892F-7651-4B5C-6CF1-14EA23320D32}"/>
              </a:ext>
            </a:extLst>
          </p:cNvPr>
          <p:cNvCxnSpPr>
            <a:stCxn id="6" idx="1"/>
          </p:cNvCxnSpPr>
          <p:nvPr/>
        </p:nvCxnSpPr>
        <p:spPr>
          <a:xfrm flipH="1" flipV="1">
            <a:off x="3954810" y="2822982"/>
            <a:ext cx="617190"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1A5B771-7212-1B63-CF69-94FD83825394}"/>
              </a:ext>
            </a:extLst>
          </p:cNvPr>
          <p:cNvCxnSpPr>
            <a:cxnSpLocks/>
          </p:cNvCxnSpPr>
          <p:nvPr/>
        </p:nvCxnSpPr>
        <p:spPr>
          <a:xfrm flipH="1">
            <a:off x="3789228" y="5656657"/>
            <a:ext cx="78919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9B07BDDF-C94B-C1D8-B2D7-F7224FD3474B}"/>
              </a:ext>
            </a:extLst>
          </p:cNvPr>
          <p:cNvSpPr txBox="1"/>
          <p:nvPr/>
        </p:nvSpPr>
        <p:spPr>
          <a:xfrm>
            <a:off x="4578422" y="4068707"/>
            <a:ext cx="4087158" cy="307777"/>
          </a:xfrm>
          <a:prstGeom prst="rect">
            <a:avLst/>
          </a:prstGeom>
          <a:noFill/>
        </p:spPr>
        <p:txBody>
          <a:bodyPr wrap="square" rtlCol="0">
            <a:spAutoFit/>
          </a:bodyPr>
          <a:lstStyle/>
          <a:p>
            <a:r>
              <a:rPr lang="en-GB" sz="1400" dirty="0">
                <a:highlight>
                  <a:srgbClr val="00FFFF"/>
                </a:highlight>
              </a:rPr>
              <a:t>Writer seems to have negative bias against sharks.</a:t>
            </a:r>
          </a:p>
        </p:txBody>
      </p:sp>
      <p:cxnSp>
        <p:nvCxnSpPr>
          <p:cNvPr id="18" name="Straight Arrow Connector 17">
            <a:extLst>
              <a:ext uri="{FF2B5EF4-FFF2-40B4-BE49-F238E27FC236}">
                <a16:creationId xmlns:a16="http://schemas.microsoft.com/office/drawing/2014/main" id="{31838B53-8401-FAA9-6F52-A89AB6370045}"/>
              </a:ext>
            </a:extLst>
          </p:cNvPr>
          <p:cNvCxnSpPr>
            <a:cxnSpLocks/>
            <a:stCxn id="16" idx="1"/>
          </p:cNvCxnSpPr>
          <p:nvPr/>
        </p:nvCxnSpPr>
        <p:spPr>
          <a:xfrm flipH="1">
            <a:off x="3954810" y="4222596"/>
            <a:ext cx="623612" cy="1614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E38CEF6C-1FFD-619A-89CD-7FF65AF71E78}"/>
              </a:ext>
            </a:extLst>
          </p:cNvPr>
          <p:cNvSpPr txBox="1"/>
          <p:nvPr/>
        </p:nvSpPr>
        <p:spPr>
          <a:xfrm>
            <a:off x="4578422" y="3261179"/>
            <a:ext cx="4087158" cy="523220"/>
          </a:xfrm>
          <a:prstGeom prst="rect">
            <a:avLst/>
          </a:prstGeom>
          <a:noFill/>
        </p:spPr>
        <p:txBody>
          <a:bodyPr wrap="square" rtlCol="0">
            <a:spAutoFit/>
          </a:bodyPr>
          <a:lstStyle/>
          <a:p>
            <a:r>
              <a:rPr lang="en-GB" sz="1400" dirty="0">
                <a:highlight>
                  <a:srgbClr val="F58B1D"/>
                </a:highlight>
              </a:rPr>
              <a:t>There are misspellings and missing punctuation, suggesting this isn’t a professional piece of writing. </a:t>
            </a:r>
          </a:p>
        </p:txBody>
      </p:sp>
      <p:cxnSp>
        <p:nvCxnSpPr>
          <p:cNvPr id="21" name="Straight Arrow Connector 20">
            <a:extLst>
              <a:ext uri="{FF2B5EF4-FFF2-40B4-BE49-F238E27FC236}">
                <a16:creationId xmlns:a16="http://schemas.microsoft.com/office/drawing/2014/main" id="{FE65E443-9167-1EC0-2D4A-E85234E8A442}"/>
              </a:ext>
            </a:extLst>
          </p:cNvPr>
          <p:cNvCxnSpPr>
            <a:cxnSpLocks/>
            <a:stCxn id="19" idx="1"/>
          </p:cNvCxnSpPr>
          <p:nvPr/>
        </p:nvCxnSpPr>
        <p:spPr>
          <a:xfrm flipH="1">
            <a:off x="3246859" y="3522789"/>
            <a:ext cx="133156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34E441CA-62D2-42A7-C051-F46844DAE29D}"/>
              </a:ext>
            </a:extLst>
          </p:cNvPr>
          <p:cNvCxnSpPr>
            <a:cxnSpLocks/>
          </p:cNvCxnSpPr>
          <p:nvPr/>
        </p:nvCxnSpPr>
        <p:spPr>
          <a:xfrm flipH="1">
            <a:off x="1618735" y="3535496"/>
            <a:ext cx="2944443" cy="5081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C7FC8607-31ED-FD53-AC82-D7301BB981EC}"/>
              </a:ext>
            </a:extLst>
          </p:cNvPr>
          <p:cNvCxnSpPr>
            <a:cxnSpLocks/>
            <a:stCxn id="19" idx="1"/>
          </p:cNvCxnSpPr>
          <p:nvPr/>
        </p:nvCxnSpPr>
        <p:spPr>
          <a:xfrm flipH="1">
            <a:off x="1915297" y="3522789"/>
            <a:ext cx="2663125" cy="13666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7" name="Picture 6" descr="A black x on a white background&#10;&#10;Description automatically generated">
            <a:extLst>
              <a:ext uri="{FF2B5EF4-FFF2-40B4-BE49-F238E27FC236}">
                <a16:creationId xmlns:a16="http://schemas.microsoft.com/office/drawing/2014/main" id="{0AAFAF3E-918A-9CEA-7225-39558E952A1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896388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041ACC26-F016-AB12-173D-9C0127288ABE}"/>
              </a:ext>
            </a:extLst>
          </p:cNvPr>
          <p:cNvGraphicFramePr>
            <a:graphicFrameLocks noGrp="1"/>
          </p:cNvGraphicFramePr>
          <p:nvPr>
            <p:extLst>
              <p:ext uri="{D42A27DB-BD31-4B8C-83A1-F6EECF244321}">
                <p14:modId xmlns:p14="http://schemas.microsoft.com/office/powerpoint/2010/main" val="4025585647"/>
              </p:ext>
            </p:extLst>
          </p:nvPr>
        </p:nvGraphicFramePr>
        <p:xfrm>
          <a:off x="378779" y="2060848"/>
          <a:ext cx="8297676" cy="3042493"/>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638731">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Curriculum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403762">
                <a:tc>
                  <a:txBody>
                    <a:bodyPr/>
                    <a:lstStyle/>
                    <a:p>
                      <a:pPr algn="ctr">
                        <a:lnSpc>
                          <a:spcPts val="1210"/>
                        </a:lnSpc>
                        <a:spcBef>
                          <a:spcPts val="100"/>
                        </a:spcBef>
                        <a:spcAft>
                          <a:spcPts val="0"/>
                        </a:spcAft>
                      </a:pPr>
                      <a:r>
                        <a:rPr lang="en-GB" sz="1200" b="1" dirty="0">
                          <a:effectLst/>
                          <a:latin typeface="Calibri" panose="020F0502020204030204" pitchFamily="34" charset="0"/>
                          <a:ea typeface="Times New Roman" panose="02020603050405020304" pitchFamily="18" charset="0"/>
                          <a:cs typeface="Calibri" panose="020F0502020204030204" pitchFamily="34" charset="0"/>
                        </a:rPr>
                        <a:t>C</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on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en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One or two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Three or more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some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most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research and personal interest.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accurate, varied and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put together with personal detail.</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sp>
        <p:nvSpPr>
          <p:cNvPr id="2" name="Title 1">
            <a:extLst>
              <a:ext uri="{FF2B5EF4-FFF2-40B4-BE49-F238E27FC236}">
                <a16:creationId xmlns:a16="http://schemas.microsoft.com/office/drawing/2014/main" id="{DF51213F-58AE-0372-B7FA-C0329317CF59}"/>
              </a:ext>
            </a:extLst>
          </p:cNvPr>
          <p:cNvSpPr>
            <a:spLocks noGrp="1"/>
          </p:cNvSpPr>
          <p:nvPr>
            <p:ph type="title"/>
          </p:nvPr>
        </p:nvSpPr>
        <p:spPr>
          <a:xfrm>
            <a:off x="341571" y="1102012"/>
            <a:ext cx="7886700" cy="769318"/>
          </a:xfrm>
        </p:spPr>
        <p:txBody>
          <a:bodyPr>
            <a:normAutofit/>
          </a:bodyPr>
          <a:lstStyle/>
          <a:p>
            <a:r>
              <a:rPr lang="en-GB" sz="4000" b="1" i="1" dirty="0">
                <a:latin typeface="+mn-lt"/>
              </a:rPr>
              <a:t>Relevant grade descriptors</a:t>
            </a:r>
          </a:p>
        </p:txBody>
      </p:sp>
      <p:sp>
        <p:nvSpPr>
          <p:cNvPr id="4" name="Date Placeholder 3">
            <a:extLst>
              <a:ext uri="{FF2B5EF4-FFF2-40B4-BE49-F238E27FC236}">
                <a16:creationId xmlns:a16="http://schemas.microsoft.com/office/drawing/2014/main" id="{36A4DB52-7BDB-D6F6-FB45-E2FC91A4C42F}"/>
              </a:ext>
            </a:extLst>
          </p:cNvPr>
          <p:cNvSpPr>
            <a:spLocks noGrp="1"/>
          </p:cNvSpPr>
          <p:nvPr>
            <p:ph type="dt" sz="half" idx="10"/>
          </p:nvPr>
        </p:nvSpPr>
        <p:spPr/>
        <p:txBody>
          <a:bodyPr/>
          <a:lstStyle/>
          <a:p>
            <a:r>
              <a:rPr lang="en-GB"/>
              <a:t>07/03/2024</a:t>
            </a:r>
          </a:p>
        </p:txBody>
      </p:sp>
      <p:sp>
        <p:nvSpPr>
          <p:cNvPr id="5" name="Footer Placeholder 4">
            <a:extLst>
              <a:ext uri="{FF2B5EF4-FFF2-40B4-BE49-F238E27FC236}">
                <a16:creationId xmlns:a16="http://schemas.microsoft.com/office/drawing/2014/main" id="{24A0D4ED-4B08-8023-13BC-3128EA76FA17}"/>
              </a:ext>
            </a:extLst>
          </p:cNvPr>
          <p:cNvSpPr>
            <a:spLocks noGrp="1"/>
          </p:cNvSpPr>
          <p:nvPr>
            <p:ph type="ftr" sz="quarter" idx="11"/>
          </p:nvPr>
        </p:nvSpPr>
        <p:spPr>
          <a:xfrm>
            <a:off x="2411759" y="6356351"/>
            <a:ext cx="4241959" cy="365125"/>
          </a:xfrm>
        </p:spPr>
        <p:txBody>
          <a:bodyPr/>
          <a:lstStyle/>
          <a:p>
            <a:r>
              <a:rPr lang="en-GB" dirty="0"/>
              <a:t>ESB-RES-C227</a:t>
            </a:r>
          </a:p>
          <a:p>
            <a:r>
              <a:rPr lang="en-GB" dirty="0"/>
              <a:t>L1G2-Speech to Inform-1.3-PPT-Research and personal interest</a:t>
            </a:r>
          </a:p>
        </p:txBody>
      </p:sp>
      <p:sp>
        <p:nvSpPr>
          <p:cNvPr id="6" name="Slide Number Placeholder 5">
            <a:extLst>
              <a:ext uri="{FF2B5EF4-FFF2-40B4-BE49-F238E27FC236}">
                <a16:creationId xmlns:a16="http://schemas.microsoft.com/office/drawing/2014/main" id="{C7E4D0D0-2C59-128F-11A8-24492A457ACC}"/>
              </a:ext>
            </a:extLst>
          </p:cNvPr>
          <p:cNvSpPr>
            <a:spLocks noGrp="1"/>
          </p:cNvSpPr>
          <p:nvPr>
            <p:ph type="sldNum" sz="quarter" idx="12"/>
          </p:nvPr>
        </p:nvSpPr>
        <p:spPr/>
        <p:txBody>
          <a:bodyPr/>
          <a:lstStyle/>
          <a:p>
            <a:fld id="{EFC07C4F-4DD7-4452-9CBE-7B4BC77324C7}" type="slidenum">
              <a:rPr lang="en-GB" smtClean="0"/>
              <a:t>2</a:t>
            </a:fld>
            <a:endParaRPr lang="en-GB"/>
          </a:p>
        </p:txBody>
      </p:sp>
      <p:pic>
        <p:nvPicPr>
          <p:cNvPr id="7" name="Picture 6" descr="A black x on a white background&#10;&#10;Description automatically generated">
            <a:extLst>
              <a:ext uri="{FF2B5EF4-FFF2-40B4-BE49-F238E27FC236}">
                <a16:creationId xmlns:a16="http://schemas.microsoft.com/office/drawing/2014/main" id="{ACE4A9C7-B246-FE59-DFB9-36800DF2C49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111470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E1DCE57-C8A2-6A62-23EE-B298E3419C58}"/>
              </a:ext>
            </a:extLst>
          </p:cNvPr>
          <p:cNvSpPr txBox="1"/>
          <p:nvPr/>
        </p:nvSpPr>
        <p:spPr>
          <a:xfrm>
            <a:off x="361762" y="2175800"/>
            <a:ext cx="4448436" cy="403187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400" b="0" i="0" dirty="0">
                <a:solidFill>
                  <a:srgbClr val="353740"/>
                </a:solidFill>
                <a:effectLst/>
              </a:rPr>
              <a:t>Sharks are </a:t>
            </a:r>
            <a:r>
              <a:rPr lang="en-GB" sz="1400" b="0" i="0" dirty="0">
                <a:solidFill>
                  <a:srgbClr val="353740"/>
                </a:solidFill>
                <a:effectLst/>
                <a:highlight>
                  <a:srgbClr val="FFFF00"/>
                </a:highlight>
              </a:rPr>
              <a:t>a species of fish that have been around for millions of years and are found in all oceans</a:t>
            </a:r>
            <a:r>
              <a:rPr lang="en-GB" sz="1400" b="0" i="0" dirty="0">
                <a:solidFill>
                  <a:srgbClr val="353740"/>
                </a:solidFill>
                <a:effectLst/>
              </a:rPr>
              <a:t>. They are apex predators, meaning they are at the top of the food chain and have no natural predators. </a:t>
            </a:r>
          </a:p>
          <a:p>
            <a:endParaRPr lang="en-GB" sz="1400" b="0" i="0" dirty="0">
              <a:solidFill>
                <a:srgbClr val="353740"/>
              </a:solidFill>
              <a:effectLst/>
            </a:endParaRPr>
          </a:p>
          <a:p>
            <a:r>
              <a:rPr lang="en-GB" sz="1400" b="0" i="0" dirty="0">
                <a:solidFill>
                  <a:srgbClr val="353740"/>
                </a:solidFill>
                <a:effectLst/>
                <a:highlight>
                  <a:srgbClr val="00FFFF"/>
                </a:highlight>
              </a:rPr>
              <a:t>Sharks come in many shapes and sizes</a:t>
            </a:r>
            <a:r>
              <a:rPr lang="en-GB" sz="1400" b="0" i="0" dirty="0">
                <a:solidFill>
                  <a:srgbClr val="353740"/>
                </a:solidFill>
                <a:effectLst/>
              </a:rPr>
              <a:t>, ranging from the small dwarf lantern shark to the massive whale shark. Sharks have a unique anatomy, with a cartilaginous skeleton and multiple rows of sharp teeth. </a:t>
            </a:r>
          </a:p>
          <a:p>
            <a:endParaRPr lang="en-GB" sz="1400" b="0" i="0" dirty="0">
              <a:solidFill>
                <a:srgbClr val="353740"/>
              </a:solidFill>
              <a:effectLst/>
            </a:endParaRPr>
          </a:p>
          <a:p>
            <a:r>
              <a:rPr lang="en-GB" sz="1400" b="0" i="0" dirty="0">
                <a:solidFill>
                  <a:srgbClr val="353740"/>
                </a:solidFill>
                <a:effectLst/>
              </a:rPr>
              <a:t>They also have an advanced sense of smell and can detect prey from miles away. Sharks </a:t>
            </a:r>
            <a:r>
              <a:rPr lang="en-GB" sz="1400" b="0" i="0" dirty="0">
                <a:solidFill>
                  <a:srgbClr val="353740"/>
                </a:solidFill>
                <a:effectLst/>
                <a:highlight>
                  <a:srgbClr val="00FFFF"/>
                </a:highlight>
              </a:rPr>
              <a:t>play an important role in the ocean's ecosystem</a:t>
            </a:r>
            <a:r>
              <a:rPr lang="en-GB" sz="1400" b="0" i="0" dirty="0">
                <a:solidFill>
                  <a:srgbClr val="353740"/>
                </a:solidFill>
                <a:effectLst/>
              </a:rPr>
              <a:t>, helping to keep populations of other species in balance. </a:t>
            </a:r>
          </a:p>
          <a:p>
            <a:endParaRPr lang="en-GB" sz="1200" b="0" i="0" dirty="0">
              <a:solidFill>
                <a:srgbClr val="353740"/>
              </a:solidFill>
              <a:effectLst/>
            </a:endParaRPr>
          </a:p>
          <a:p>
            <a:r>
              <a:rPr lang="en-GB" sz="1200" b="0" i="0" dirty="0">
                <a:solidFill>
                  <a:srgbClr val="353740"/>
                </a:solidFill>
                <a:effectLst/>
              </a:rPr>
              <a:t>(References: 1.</a:t>
            </a:r>
            <a:r>
              <a:rPr lang="en-GB" sz="1200" b="0" i="0" dirty="0">
                <a:solidFill>
                  <a:srgbClr val="353740"/>
                </a:solidFill>
                <a:effectLst/>
                <a:hlinkClick r:id="rId3"/>
              </a:rPr>
              <a:t>https://www.nationalgeographic.com/animals/fish/group/sharks/</a:t>
            </a:r>
            <a:r>
              <a:rPr lang="en-GB" sz="1200" b="0" i="0" dirty="0">
                <a:solidFill>
                  <a:srgbClr val="353740"/>
                </a:solidFill>
                <a:effectLst/>
              </a:rPr>
              <a:t>  2. </a:t>
            </a:r>
            <a:r>
              <a:rPr lang="en-GB" sz="1200" b="0" i="0" dirty="0">
                <a:solidFill>
                  <a:srgbClr val="353740"/>
                </a:solidFill>
                <a:effectLst/>
                <a:hlinkClick r:id="rId4"/>
              </a:rPr>
              <a:t>https://oceana.org/marine-life/sharks-rays/shark-facts</a:t>
            </a:r>
            <a:r>
              <a:rPr lang="en-GB" sz="1200" b="0" i="0" dirty="0">
                <a:solidFill>
                  <a:srgbClr val="353740"/>
                </a:solidFill>
                <a:effectLst/>
              </a:rPr>
              <a:t>) </a:t>
            </a:r>
          </a:p>
          <a:p>
            <a:r>
              <a:rPr lang="en-GB" sz="1200" i="1" dirty="0">
                <a:solidFill>
                  <a:srgbClr val="353740"/>
                </a:solidFill>
              </a:rPr>
              <a:t>Published </a:t>
            </a:r>
            <a:r>
              <a:rPr lang="en-GB" sz="1200" i="1" dirty="0">
                <a:solidFill>
                  <a:srgbClr val="353740"/>
                </a:solidFill>
                <a:highlight>
                  <a:srgbClr val="00FF00"/>
                </a:highlight>
              </a:rPr>
              <a:t>October 2022 </a:t>
            </a:r>
            <a:r>
              <a:rPr lang="en-GB" sz="1200" i="1" dirty="0">
                <a:solidFill>
                  <a:srgbClr val="353740"/>
                </a:solidFill>
              </a:rPr>
              <a:t>in an information leaflet at a local aquarium.</a:t>
            </a:r>
            <a:endParaRPr lang="en-GB" sz="1200" i="1" dirty="0"/>
          </a:p>
        </p:txBody>
      </p:sp>
      <p:sp>
        <p:nvSpPr>
          <p:cNvPr id="3" name="Date Placeholder 2">
            <a:extLst>
              <a:ext uri="{FF2B5EF4-FFF2-40B4-BE49-F238E27FC236}">
                <a16:creationId xmlns:a16="http://schemas.microsoft.com/office/drawing/2014/main" id="{0CBE7CB1-09EC-3EF7-0AA7-ABBA7B0FAFC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0A53339-CC9E-AD52-E624-30EEFA6C3952}"/>
              </a:ext>
            </a:extLst>
          </p:cNvPr>
          <p:cNvSpPr>
            <a:spLocks noGrp="1"/>
          </p:cNvSpPr>
          <p:nvPr>
            <p:ph type="ftr" sz="quarter" idx="11"/>
          </p:nvPr>
        </p:nvSpPr>
        <p:spPr>
          <a:xfrm>
            <a:off x="2411760" y="6356351"/>
            <a:ext cx="4096044"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BCE3CBB3-7D10-2EB3-F3A9-49B17FF8077C}"/>
              </a:ext>
            </a:extLst>
          </p:cNvPr>
          <p:cNvSpPr>
            <a:spLocks noGrp="1"/>
          </p:cNvSpPr>
          <p:nvPr>
            <p:ph type="sldNum" sz="quarter" idx="12"/>
          </p:nvPr>
        </p:nvSpPr>
        <p:spPr/>
        <p:txBody>
          <a:bodyPr/>
          <a:lstStyle/>
          <a:p>
            <a:fld id="{EFC07C4F-4DD7-4452-9CBE-7B4BC77324C7}" type="slidenum">
              <a:rPr lang="en-GB" smtClean="0"/>
              <a:t>20</a:t>
            </a:fld>
            <a:endParaRPr lang="en-GB"/>
          </a:p>
        </p:txBody>
      </p:sp>
      <p:sp>
        <p:nvSpPr>
          <p:cNvPr id="13" name="Title 1">
            <a:extLst>
              <a:ext uri="{FF2B5EF4-FFF2-40B4-BE49-F238E27FC236}">
                <a16:creationId xmlns:a16="http://schemas.microsoft.com/office/drawing/2014/main" id="{2B532081-0BA2-6C77-3CBF-546DB11C46F9}"/>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Let’s evaluate these two sources:</a:t>
            </a:r>
          </a:p>
        </p:txBody>
      </p:sp>
      <p:sp>
        <p:nvSpPr>
          <p:cNvPr id="14" name="TextBox 13">
            <a:extLst>
              <a:ext uri="{FF2B5EF4-FFF2-40B4-BE49-F238E27FC236}">
                <a16:creationId xmlns:a16="http://schemas.microsoft.com/office/drawing/2014/main" id="{FAE3914D-FF9D-6639-6D94-A649AAC7F43E}"/>
              </a:ext>
            </a:extLst>
          </p:cNvPr>
          <p:cNvSpPr txBox="1"/>
          <p:nvPr/>
        </p:nvSpPr>
        <p:spPr>
          <a:xfrm>
            <a:off x="573861" y="1770921"/>
            <a:ext cx="2478258" cy="338554"/>
          </a:xfrm>
          <a:prstGeom prst="rect">
            <a:avLst/>
          </a:prstGeom>
          <a:noFill/>
        </p:spPr>
        <p:txBody>
          <a:bodyPr wrap="square" rtlCol="0">
            <a:spAutoFit/>
          </a:bodyPr>
          <a:lstStyle/>
          <a:p>
            <a:r>
              <a:rPr lang="en-GB" sz="1600" b="1" i="1"/>
              <a:t>Source 2</a:t>
            </a:r>
            <a:endParaRPr lang="en-GB" sz="1600" b="1" i="1" dirty="0"/>
          </a:p>
        </p:txBody>
      </p:sp>
      <p:sp>
        <p:nvSpPr>
          <p:cNvPr id="2" name="TextBox 1">
            <a:extLst>
              <a:ext uri="{FF2B5EF4-FFF2-40B4-BE49-F238E27FC236}">
                <a16:creationId xmlns:a16="http://schemas.microsoft.com/office/drawing/2014/main" id="{B230ECBD-F258-3900-B1BF-0B8CBF83669C}"/>
              </a:ext>
            </a:extLst>
          </p:cNvPr>
          <p:cNvSpPr txBox="1"/>
          <p:nvPr/>
        </p:nvSpPr>
        <p:spPr>
          <a:xfrm>
            <a:off x="5273124" y="5219869"/>
            <a:ext cx="3431765" cy="523220"/>
          </a:xfrm>
          <a:prstGeom prst="rect">
            <a:avLst/>
          </a:prstGeom>
          <a:noFill/>
        </p:spPr>
        <p:txBody>
          <a:bodyPr wrap="square" rtlCol="0">
            <a:spAutoFit/>
          </a:bodyPr>
          <a:lstStyle/>
          <a:p>
            <a:r>
              <a:rPr lang="en-GB" sz="1400" dirty="0">
                <a:highlight>
                  <a:srgbClr val="00FF00"/>
                </a:highlight>
              </a:rPr>
              <a:t>Published recently, with up-to-date references. </a:t>
            </a:r>
            <a:endParaRPr lang="en-GB" sz="1400" dirty="0">
              <a:highlight>
                <a:srgbClr val="FBCD9F"/>
              </a:highlight>
            </a:endParaRPr>
          </a:p>
        </p:txBody>
      </p:sp>
      <p:sp>
        <p:nvSpPr>
          <p:cNvPr id="6" name="TextBox 5">
            <a:extLst>
              <a:ext uri="{FF2B5EF4-FFF2-40B4-BE49-F238E27FC236}">
                <a16:creationId xmlns:a16="http://schemas.microsoft.com/office/drawing/2014/main" id="{B02091EF-5412-2AC3-B8FA-51818B62EB9B}"/>
              </a:ext>
            </a:extLst>
          </p:cNvPr>
          <p:cNvSpPr txBox="1"/>
          <p:nvPr/>
        </p:nvSpPr>
        <p:spPr>
          <a:xfrm>
            <a:off x="5301048" y="2266755"/>
            <a:ext cx="3431765" cy="523220"/>
          </a:xfrm>
          <a:prstGeom prst="rect">
            <a:avLst/>
          </a:prstGeom>
          <a:noFill/>
        </p:spPr>
        <p:txBody>
          <a:bodyPr wrap="square" rtlCol="0">
            <a:spAutoFit/>
          </a:bodyPr>
          <a:lstStyle/>
          <a:p>
            <a:r>
              <a:rPr lang="en-GB" sz="1400" dirty="0">
                <a:highlight>
                  <a:srgbClr val="FFFF00"/>
                </a:highlight>
              </a:rPr>
              <a:t>Accurate information – this can all be confirmed as true.</a:t>
            </a:r>
          </a:p>
        </p:txBody>
      </p:sp>
      <p:cxnSp>
        <p:nvCxnSpPr>
          <p:cNvPr id="8" name="Straight Arrow Connector 7">
            <a:extLst>
              <a:ext uri="{FF2B5EF4-FFF2-40B4-BE49-F238E27FC236}">
                <a16:creationId xmlns:a16="http://schemas.microsoft.com/office/drawing/2014/main" id="{256D892F-7651-4B5C-6CF1-14EA23320D32}"/>
              </a:ext>
            </a:extLst>
          </p:cNvPr>
          <p:cNvCxnSpPr>
            <a:cxnSpLocks/>
            <a:stCxn id="6" idx="1"/>
          </p:cNvCxnSpPr>
          <p:nvPr/>
        </p:nvCxnSpPr>
        <p:spPr>
          <a:xfrm flipH="1" flipV="1">
            <a:off x="4683858" y="2420643"/>
            <a:ext cx="617190" cy="1077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1A5B771-7212-1B63-CF69-94FD83825394}"/>
              </a:ext>
            </a:extLst>
          </p:cNvPr>
          <p:cNvCxnSpPr>
            <a:cxnSpLocks/>
          </p:cNvCxnSpPr>
          <p:nvPr/>
        </p:nvCxnSpPr>
        <p:spPr>
          <a:xfrm flipH="1">
            <a:off x="4164227" y="5165855"/>
            <a:ext cx="1143243" cy="2870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9B07BDDF-C94B-C1D8-B2D7-F7224FD3474B}"/>
              </a:ext>
            </a:extLst>
          </p:cNvPr>
          <p:cNvSpPr txBox="1"/>
          <p:nvPr/>
        </p:nvSpPr>
        <p:spPr>
          <a:xfrm>
            <a:off x="5307470" y="3666368"/>
            <a:ext cx="3431765" cy="523220"/>
          </a:xfrm>
          <a:prstGeom prst="rect">
            <a:avLst/>
          </a:prstGeom>
          <a:noFill/>
        </p:spPr>
        <p:txBody>
          <a:bodyPr wrap="square" rtlCol="0">
            <a:spAutoFit/>
          </a:bodyPr>
          <a:lstStyle/>
          <a:p>
            <a:r>
              <a:rPr lang="en-GB" sz="1400" dirty="0">
                <a:highlight>
                  <a:srgbClr val="00FFFF"/>
                </a:highlight>
              </a:rPr>
              <a:t>Writer seems to have a balanced or neutral viewpoint about sharks.</a:t>
            </a:r>
          </a:p>
        </p:txBody>
      </p:sp>
      <p:cxnSp>
        <p:nvCxnSpPr>
          <p:cNvPr id="18" name="Straight Arrow Connector 17">
            <a:extLst>
              <a:ext uri="{FF2B5EF4-FFF2-40B4-BE49-F238E27FC236}">
                <a16:creationId xmlns:a16="http://schemas.microsoft.com/office/drawing/2014/main" id="{31838B53-8401-FAA9-6F52-A89AB6370045}"/>
              </a:ext>
            </a:extLst>
          </p:cNvPr>
          <p:cNvCxnSpPr>
            <a:cxnSpLocks/>
          </p:cNvCxnSpPr>
          <p:nvPr/>
        </p:nvCxnSpPr>
        <p:spPr>
          <a:xfrm flipH="1" flipV="1">
            <a:off x="3348681" y="3368850"/>
            <a:ext cx="1952367" cy="4514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E38CEF6C-1FFD-619A-89CD-7FF65AF71E78}"/>
              </a:ext>
            </a:extLst>
          </p:cNvPr>
          <p:cNvSpPr txBox="1"/>
          <p:nvPr/>
        </p:nvSpPr>
        <p:spPr>
          <a:xfrm>
            <a:off x="5307470" y="2858840"/>
            <a:ext cx="3431765" cy="738664"/>
          </a:xfrm>
          <a:prstGeom prst="rect">
            <a:avLst/>
          </a:prstGeom>
          <a:noFill/>
        </p:spPr>
        <p:txBody>
          <a:bodyPr wrap="square" rtlCol="0">
            <a:spAutoFit/>
          </a:bodyPr>
          <a:lstStyle/>
          <a:p>
            <a:r>
              <a:rPr lang="en-GB" sz="1400" dirty="0">
                <a:highlight>
                  <a:srgbClr val="F58B1D"/>
                </a:highlight>
              </a:rPr>
              <a:t>There are  no misspellings or missing punctuation, suggesting this is a professional piece of writing. </a:t>
            </a:r>
          </a:p>
        </p:txBody>
      </p:sp>
      <p:cxnSp>
        <p:nvCxnSpPr>
          <p:cNvPr id="26" name="Straight Arrow Connector 25">
            <a:extLst>
              <a:ext uri="{FF2B5EF4-FFF2-40B4-BE49-F238E27FC236}">
                <a16:creationId xmlns:a16="http://schemas.microsoft.com/office/drawing/2014/main" id="{FBA3E881-0191-5CDE-D209-D92E430376EA}"/>
              </a:ext>
            </a:extLst>
          </p:cNvPr>
          <p:cNvCxnSpPr>
            <a:cxnSpLocks/>
          </p:cNvCxnSpPr>
          <p:nvPr/>
        </p:nvCxnSpPr>
        <p:spPr>
          <a:xfrm flipH="1">
            <a:off x="4683858" y="3820256"/>
            <a:ext cx="623612" cy="8061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96A6E9C5-0956-6FE5-2CB6-1E16BAAC976A}"/>
              </a:ext>
            </a:extLst>
          </p:cNvPr>
          <p:cNvSpPr txBox="1"/>
          <p:nvPr/>
        </p:nvSpPr>
        <p:spPr>
          <a:xfrm>
            <a:off x="5273124" y="4670777"/>
            <a:ext cx="3487612" cy="523220"/>
          </a:xfrm>
          <a:prstGeom prst="rect">
            <a:avLst/>
          </a:prstGeom>
          <a:noFill/>
        </p:spPr>
        <p:txBody>
          <a:bodyPr wrap="square" rtlCol="0">
            <a:spAutoFit/>
          </a:bodyPr>
          <a:lstStyle/>
          <a:p>
            <a:r>
              <a:rPr lang="en-GB" sz="1400" dirty="0">
                <a:highlight>
                  <a:srgbClr val="FFFF00"/>
                </a:highlight>
              </a:rPr>
              <a:t>Accurate information – the writer has shown the sources they have used to find their facts.</a:t>
            </a:r>
          </a:p>
        </p:txBody>
      </p:sp>
      <p:pic>
        <p:nvPicPr>
          <p:cNvPr id="7" name="Picture 6" descr="A black x on a white background&#10;&#10;Description automatically generated">
            <a:extLst>
              <a:ext uri="{FF2B5EF4-FFF2-40B4-BE49-F238E27FC236}">
                <a16:creationId xmlns:a16="http://schemas.microsoft.com/office/drawing/2014/main" id="{815FCF8C-8893-F99F-D4EC-309AA109F989}"/>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51710" y="6194073"/>
            <a:ext cx="486743" cy="527403"/>
          </a:xfrm>
          <a:prstGeom prst="rect">
            <a:avLst/>
          </a:prstGeom>
        </p:spPr>
      </p:pic>
    </p:spTree>
    <p:extLst>
      <p:ext uri="{BB962C8B-B14F-4D97-AF65-F5344CB8AC3E}">
        <p14:creationId xmlns:p14="http://schemas.microsoft.com/office/powerpoint/2010/main" val="2861204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01174"/>
            <a:ext cx="7886700" cy="720080"/>
          </a:xfrm>
        </p:spPr>
        <p:txBody>
          <a:bodyPr>
            <a:normAutofit/>
          </a:bodyPr>
          <a:lstStyle/>
          <a:p>
            <a:r>
              <a:rPr lang="en-GB" sz="3200" b="1" i="1" dirty="0">
                <a:latin typeface="+mn-lt"/>
              </a:rPr>
              <a:t>Personal experiences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979713" y="6356351"/>
            <a:ext cx="4216806" cy="365125"/>
          </a:xfrm>
        </p:spPr>
        <p:txBody>
          <a:bodyPr/>
          <a:lstStyle/>
          <a:p>
            <a:r>
              <a:rPr lang="en-GB" dirty="0"/>
              <a:t>ESB-RES-C227</a:t>
            </a:r>
          </a:p>
          <a:p>
            <a:r>
              <a:rPr lang="en-GB" dirty="0"/>
              <a:t>L1G2-Speech to Inform-1.3-PPT-Research and personal interest</a:t>
            </a:r>
          </a:p>
        </p:txBody>
      </p:sp>
      <p:sp>
        <p:nvSpPr>
          <p:cNvPr id="5" name="Slide Number Placeholder 4"/>
          <p:cNvSpPr>
            <a:spLocks noGrp="1"/>
          </p:cNvSpPr>
          <p:nvPr>
            <p:ph type="sldNum" sz="quarter" idx="12"/>
          </p:nvPr>
        </p:nvSpPr>
        <p:spPr/>
        <p:txBody>
          <a:bodyPr/>
          <a:lstStyle/>
          <a:p>
            <a:fld id="{EFC07C4F-4DD7-4452-9CBE-7B4BC77324C7}" type="slidenum">
              <a:rPr lang="en-GB" smtClean="0"/>
              <a:t>21</a:t>
            </a:fld>
            <a:endParaRPr lang="en-GB"/>
          </a:p>
        </p:txBody>
      </p:sp>
      <p:graphicFrame>
        <p:nvGraphicFramePr>
          <p:cNvPr id="8" name="Table 7">
            <a:extLst>
              <a:ext uri="{FF2B5EF4-FFF2-40B4-BE49-F238E27FC236}">
                <a16:creationId xmlns:a16="http://schemas.microsoft.com/office/drawing/2014/main" id="{4B93B87F-F3E2-F168-8A36-AD87A37E7C08}"/>
              </a:ext>
            </a:extLst>
          </p:cNvPr>
          <p:cNvGraphicFramePr>
            <a:graphicFrameLocks noGrp="1"/>
          </p:cNvGraphicFramePr>
          <p:nvPr>
            <p:extLst>
              <p:ext uri="{D42A27DB-BD31-4B8C-83A1-F6EECF244321}">
                <p14:modId xmlns:p14="http://schemas.microsoft.com/office/powerpoint/2010/main" val="2459019299"/>
              </p:ext>
            </p:extLst>
          </p:nvPr>
        </p:nvGraphicFramePr>
        <p:xfrm>
          <a:off x="323527" y="1907753"/>
          <a:ext cx="8449770" cy="3042493"/>
        </p:xfrm>
        <a:graphic>
          <a:graphicData uri="http://schemas.openxmlformats.org/drawingml/2006/table">
            <a:tbl>
              <a:tblPr firstRow="1" firstCol="1" bandRow="1">
                <a:tableStyleId>{5940675A-B579-460E-94D1-54222C63F5DA}</a:tableStyleId>
              </a:tblPr>
              <a:tblGrid>
                <a:gridCol w="1408295">
                  <a:extLst>
                    <a:ext uri="{9D8B030D-6E8A-4147-A177-3AD203B41FA5}">
                      <a16:colId xmlns:a16="http://schemas.microsoft.com/office/drawing/2014/main" val="586849962"/>
                    </a:ext>
                  </a:extLst>
                </a:gridCol>
                <a:gridCol w="1408295">
                  <a:extLst>
                    <a:ext uri="{9D8B030D-6E8A-4147-A177-3AD203B41FA5}">
                      <a16:colId xmlns:a16="http://schemas.microsoft.com/office/drawing/2014/main" val="432970131"/>
                    </a:ext>
                  </a:extLst>
                </a:gridCol>
                <a:gridCol w="1408295">
                  <a:extLst>
                    <a:ext uri="{9D8B030D-6E8A-4147-A177-3AD203B41FA5}">
                      <a16:colId xmlns:a16="http://schemas.microsoft.com/office/drawing/2014/main" val="2677484745"/>
                    </a:ext>
                  </a:extLst>
                </a:gridCol>
                <a:gridCol w="1408295">
                  <a:extLst>
                    <a:ext uri="{9D8B030D-6E8A-4147-A177-3AD203B41FA5}">
                      <a16:colId xmlns:a16="http://schemas.microsoft.com/office/drawing/2014/main" val="3149520564"/>
                    </a:ext>
                  </a:extLst>
                </a:gridCol>
                <a:gridCol w="1408295">
                  <a:extLst>
                    <a:ext uri="{9D8B030D-6E8A-4147-A177-3AD203B41FA5}">
                      <a16:colId xmlns:a16="http://schemas.microsoft.com/office/drawing/2014/main" val="1215520350"/>
                    </a:ext>
                  </a:extLst>
                </a:gridCol>
                <a:gridCol w="1408295">
                  <a:extLst>
                    <a:ext uri="{9D8B030D-6E8A-4147-A177-3AD203B41FA5}">
                      <a16:colId xmlns:a16="http://schemas.microsoft.com/office/drawing/2014/main" val="1411141566"/>
                    </a:ext>
                  </a:extLst>
                </a:gridCol>
              </a:tblGrid>
              <a:tr h="638731">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Curriculum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403762">
                <a:tc>
                  <a:txBody>
                    <a:bodyPr/>
                    <a:lstStyle/>
                    <a:p>
                      <a:pPr algn="ctr">
                        <a:lnSpc>
                          <a:spcPts val="1210"/>
                        </a:lnSpc>
                        <a:spcBef>
                          <a:spcPts val="100"/>
                        </a:spcBef>
                        <a:spcAft>
                          <a:spcPts val="0"/>
                        </a:spcAft>
                      </a:pPr>
                      <a:r>
                        <a:rPr lang="en-GB" sz="1200" b="1" dirty="0">
                          <a:effectLst/>
                          <a:latin typeface="Calibri" panose="020F0502020204030204" pitchFamily="34" charset="0"/>
                          <a:ea typeface="Times New Roman" panose="02020603050405020304" pitchFamily="18" charset="0"/>
                          <a:cs typeface="Calibri" panose="020F0502020204030204" pitchFamily="34" charset="0"/>
                        </a:rPr>
                        <a:t>C</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on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en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One or two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Three or more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some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most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research and personal interest.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accurate, varied and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put together with personal detail.</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2478616"/>
                  </a:ext>
                </a:extLst>
              </a:tr>
            </a:tbl>
          </a:graphicData>
        </a:graphic>
      </p:graphicFrame>
      <p:pic>
        <p:nvPicPr>
          <p:cNvPr id="6" name="Picture 5" descr="A black x on a white background&#10;&#10;Description automatically generated">
            <a:extLst>
              <a:ext uri="{FF2B5EF4-FFF2-40B4-BE49-F238E27FC236}">
                <a16:creationId xmlns:a16="http://schemas.microsoft.com/office/drawing/2014/main" id="{108D358B-618F-5214-7D21-DCD97668FAC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29925" y="6275211"/>
            <a:ext cx="486743" cy="527403"/>
          </a:xfrm>
          <a:prstGeom prst="rect">
            <a:avLst/>
          </a:prstGeom>
        </p:spPr>
      </p:pic>
    </p:spTree>
    <p:extLst>
      <p:ext uri="{BB962C8B-B14F-4D97-AF65-F5344CB8AC3E}">
        <p14:creationId xmlns:p14="http://schemas.microsoft.com/office/powerpoint/2010/main" val="3074015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963" y="1146441"/>
            <a:ext cx="7886700" cy="720080"/>
          </a:xfrm>
        </p:spPr>
        <p:txBody>
          <a:bodyPr>
            <a:normAutofit/>
          </a:bodyPr>
          <a:lstStyle/>
          <a:p>
            <a:r>
              <a:rPr lang="en-GB" sz="3200" b="1" i="1" dirty="0">
                <a:latin typeface="+mn-lt"/>
              </a:rPr>
              <a:t>Personal experiences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2130357" y="6356351"/>
            <a:ext cx="4270443" cy="365125"/>
          </a:xfrm>
        </p:spPr>
        <p:txBody>
          <a:bodyPr/>
          <a:lstStyle/>
          <a:p>
            <a:r>
              <a:rPr lang="en-GB" dirty="0"/>
              <a:t>ESB-RES-C227</a:t>
            </a:r>
          </a:p>
          <a:p>
            <a:r>
              <a:rPr lang="en-GB" dirty="0"/>
              <a:t>L1G2-Speech to Inform-1.3-PPT-Research and personal interest</a:t>
            </a:r>
          </a:p>
        </p:txBody>
      </p:sp>
      <p:sp>
        <p:nvSpPr>
          <p:cNvPr id="5" name="Slide Number Placeholder 4"/>
          <p:cNvSpPr>
            <a:spLocks noGrp="1"/>
          </p:cNvSpPr>
          <p:nvPr>
            <p:ph type="sldNum" sz="quarter" idx="12"/>
          </p:nvPr>
        </p:nvSpPr>
        <p:spPr/>
        <p:txBody>
          <a:bodyPr/>
          <a:lstStyle/>
          <a:p>
            <a:fld id="{EFC07C4F-4DD7-4452-9CBE-7B4BC77324C7}" type="slidenum">
              <a:rPr lang="en-GB" smtClean="0"/>
              <a:t>22</a:t>
            </a:fld>
            <a:endParaRPr lang="en-GB"/>
          </a:p>
        </p:txBody>
      </p:sp>
      <p:sp>
        <p:nvSpPr>
          <p:cNvPr id="7" name="TextBox 6">
            <a:extLst>
              <a:ext uri="{FF2B5EF4-FFF2-40B4-BE49-F238E27FC236}">
                <a16:creationId xmlns:a16="http://schemas.microsoft.com/office/drawing/2014/main" id="{55358E89-8A1C-413F-9563-715385771DF2}"/>
              </a:ext>
            </a:extLst>
          </p:cNvPr>
          <p:cNvSpPr txBox="1"/>
          <p:nvPr/>
        </p:nvSpPr>
        <p:spPr>
          <a:xfrm>
            <a:off x="350325" y="2197854"/>
            <a:ext cx="3644782" cy="2031325"/>
          </a:xfrm>
          <a:prstGeom prst="rect">
            <a:avLst/>
          </a:prstGeom>
          <a:noFill/>
        </p:spPr>
        <p:txBody>
          <a:bodyPr wrap="square" rtlCol="0">
            <a:spAutoFit/>
          </a:bodyPr>
          <a:lstStyle/>
          <a:p>
            <a:r>
              <a:rPr lang="en-GB" sz="1400" dirty="0"/>
              <a:t>The best talks are ones that give you a chance to talk about your </a:t>
            </a:r>
            <a:r>
              <a:rPr lang="en-GB" sz="1400" i="1" dirty="0"/>
              <a:t>personal experiences and opinions. </a:t>
            </a:r>
            <a:endParaRPr lang="en-GB" sz="1400" dirty="0"/>
          </a:p>
          <a:p>
            <a:endParaRPr lang="en-GB" sz="1400" dirty="0"/>
          </a:p>
          <a:p>
            <a:r>
              <a:rPr lang="en-GB" sz="1400" b="1" dirty="0"/>
              <a:t>One way </a:t>
            </a:r>
            <a:r>
              <a:rPr lang="en-GB" sz="1400" dirty="0"/>
              <a:t>to do this is to think about:</a:t>
            </a:r>
          </a:p>
          <a:p>
            <a:r>
              <a:rPr lang="en-GB" sz="1400" i="1" dirty="0"/>
              <a:t>Past</a:t>
            </a:r>
          </a:p>
          <a:p>
            <a:r>
              <a:rPr lang="en-GB" sz="1400" i="1" dirty="0"/>
              <a:t>Present</a:t>
            </a:r>
          </a:p>
          <a:p>
            <a:r>
              <a:rPr lang="en-GB" sz="1400" i="1" dirty="0"/>
              <a:t>Future</a:t>
            </a:r>
          </a:p>
          <a:p>
            <a:endParaRPr lang="en-GB" sz="1400" i="1" dirty="0"/>
          </a:p>
        </p:txBody>
      </p:sp>
      <p:sp>
        <p:nvSpPr>
          <p:cNvPr id="9" name="Arrow: Left-Right 8">
            <a:extLst>
              <a:ext uri="{FF2B5EF4-FFF2-40B4-BE49-F238E27FC236}">
                <a16:creationId xmlns:a16="http://schemas.microsoft.com/office/drawing/2014/main" id="{705F942E-A323-4342-BD85-8ADE9678046E}"/>
              </a:ext>
            </a:extLst>
          </p:cNvPr>
          <p:cNvSpPr/>
          <p:nvPr/>
        </p:nvSpPr>
        <p:spPr>
          <a:xfrm>
            <a:off x="4212477" y="3734852"/>
            <a:ext cx="3067904" cy="1257443"/>
          </a:xfrm>
          <a:prstGeom prst="leftRightArrow">
            <a:avLst/>
          </a:prstGeom>
          <a:ln>
            <a:solidFill>
              <a:srgbClr val="FAD008"/>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Presently, I am studying Old English and Anglo-Saxon poetry.</a:t>
            </a:r>
          </a:p>
        </p:txBody>
      </p:sp>
      <p:sp>
        <p:nvSpPr>
          <p:cNvPr id="10" name="Arrow: Left 9">
            <a:extLst>
              <a:ext uri="{FF2B5EF4-FFF2-40B4-BE49-F238E27FC236}">
                <a16:creationId xmlns:a16="http://schemas.microsoft.com/office/drawing/2014/main" id="{B5F8C4D5-2692-4919-9BB7-2B783A603E40}"/>
              </a:ext>
            </a:extLst>
          </p:cNvPr>
          <p:cNvSpPr/>
          <p:nvPr/>
        </p:nvSpPr>
        <p:spPr>
          <a:xfrm>
            <a:off x="4212476" y="2090171"/>
            <a:ext cx="2843230" cy="1319633"/>
          </a:xfrm>
          <a:prstGeom prst="leftArrow">
            <a:avLst/>
          </a:prstGeom>
          <a:ln>
            <a:solidFill>
              <a:srgbClr val="F4891C"/>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I was born in the same place experts believe the battle of Brunanburh was fought.</a:t>
            </a:r>
          </a:p>
        </p:txBody>
      </p:sp>
      <p:sp>
        <p:nvSpPr>
          <p:cNvPr id="11" name="Arrow: Right 10">
            <a:extLst>
              <a:ext uri="{FF2B5EF4-FFF2-40B4-BE49-F238E27FC236}">
                <a16:creationId xmlns:a16="http://schemas.microsoft.com/office/drawing/2014/main" id="{F3C14F09-A4A3-48CE-BC40-377C92B018E3}"/>
              </a:ext>
            </a:extLst>
          </p:cNvPr>
          <p:cNvSpPr/>
          <p:nvPr/>
        </p:nvSpPr>
        <p:spPr>
          <a:xfrm>
            <a:off x="4357668" y="5136747"/>
            <a:ext cx="3067904" cy="1172573"/>
          </a:xfrm>
          <a:prstGeom prst="rightArrow">
            <a:avLst/>
          </a:prstGeom>
          <a:ln>
            <a:solidFill>
              <a:srgbClr val="C3D82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In the future, I would like to volunteer on an archaeological dig.</a:t>
            </a:r>
          </a:p>
        </p:txBody>
      </p:sp>
      <p:pic>
        <p:nvPicPr>
          <p:cNvPr id="12" name="Picture 11">
            <a:extLst>
              <a:ext uri="{FF2B5EF4-FFF2-40B4-BE49-F238E27FC236}">
                <a16:creationId xmlns:a16="http://schemas.microsoft.com/office/drawing/2014/main" id="{D8389D9C-5946-9AF3-2DF2-5D1AA045FB61}"/>
              </a:ext>
            </a:extLst>
          </p:cNvPr>
          <p:cNvPicPr>
            <a:picLocks noChangeAspect="1"/>
          </p:cNvPicPr>
          <p:nvPr/>
        </p:nvPicPr>
        <p:blipFill>
          <a:blip r:embed="rId2"/>
          <a:stretch>
            <a:fillRect/>
          </a:stretch>
        </p:blipFill>
        <p:spPr>
          <a:xfrm>
            <a:off x="7490444" y="2040742"/>
            <a:ext cx="1281593" cy="1275767"/>
          </a:xfrm>
          <a:prstGeom prst="rect">
            <a:avLst/>
          </a:prstGeom>
        </p:spPr>
      </p:pic>
      <p:pic>
        <p:nvPicPr>
          <p:cNvPr id="13" name="Picture 12">
            <a:extLst>
              <a:ext uri="{FF2B5EF4-FFF2-40B4-BE49-F238E27FC236}">
                <a16:creationId xmlns:a16="http://schemas.microsoft.com/office/drawing/2014/main" id="{6B248FA9-1451-E457-B6E1-CA468C496111}"/>
              </a:ext>
            </a:extLst>
          </p:cNvPr>
          <p:cNvPicPr>
            <a:picLocks noChangeAspect="1"/>
          </p:cNvPicPr>
          <p:nvPr/>
        </p:nvPicPr>
        <p:blipFill>
          <a:blip r:embed="rId2"/>
          <a:stretch>
            <a:fillRect/>
          </a:stretch>
        </p:blipFill>
        <p:spPr>
          <a:xfrm flipH="1">
            <a:off x="7527853" y="5055407"/>
            <a:ext cx="1335029" cy="1204485"/>
          </a:xfrm>
          <a:prstGeom prst="rect">
            <a:avLst/>
          </a:prstGeom>
        </p:spPr>
      </p:pic>
      <p:pic>
        <p:nvPicPr>
          <p:cNvPr id="15" name="Picture 14">
            <a:extLst>
              <a:ext uri="{FF2B5EF4-FFF2-40B4-BE49-F238E27FC236}">
                <a16:creationId xmlns:a16="http://schemas.microsoft.com/office/drawing/2014/main" id="{C34AFE97-08EE-4CB2-7E24-6D5ABBC351BB}"/>
              </a:ext>
            </a:extLst>
          </p:cNvPr>
          <p:cNvPicPr>
            <a:picLocks noChangeAspect="1"/>
          </p:cNvPicPr>
          <p:nvPr/>
        </p:nvPicPr>
        <p:blipFill>
          <a:blip r:embed="rId3"/>
          <a:stretch>
            <a:fillRect/>
          </a:stretch>
        </p:blipFill>
        <p:spPr>
          <a:xfrm>
            <a:off x="7527853" y="3646568"/>
            <a:ext cx="1297620" cy="1187082"/>
          </a:xfrm>
          <a:prstGeom prst="flowChartConnector">
            <a:avLst/>
          </a:prstGeom>
        </p:spPr>
      </p:pic>
      <p:grpSp>
        <p:nvGrpSpPr>
          <p:cNvPr id="6" name="Group 5">
            <a:extLst>
              <a:ext uri="{FF2B5EF4-FFF2-40B4-BE49-F238E27FC236}">
                <a16:creationId xmlns:a16="http://schemas.microsoft.com/office/drawing/2014/main" id="{EEF8B25F-87D6-FDDF-0030-40D949255F16}"/>
              </a:ext>
            </a:extLst>
          </p:cNvPr>
          <p:cNvGrpSpPr/>
          <p:nvPr/>
        </p:nvGrpSpPr>
        <p:grpSpPr>
          <a:xfrm>
            <a:off x="1137052" y="4169464"/>
            <a:ext cx="2930125" cy="1934566"/>
            <a:chOff x="6115126" y="3936266"/>
            <a:chExt cx="2695128" cy="2232247"/>
          </a:xfrm>
        </p:grpSpPr>
        <p:grpSp>
          <p:nvGrpSpPr>
            <p:cNvPr id="8" name="Group 7">
              <a:extLst>
                <a:ext uri="{FF2B5EF4-FFF2-40B4-BE49-F238E27FC236}">
                  <a16:creationId xmlns:a16="http://schemas.microsoft.com/office/drawing/2014/main" id="{81B30FD3-909E-D36B-F101-9BF035FE80A1}"/>
                </a:ext>
              </a:extLst>
            </p:cNvPr>
            <p:cNvGrpSpPr/>
            <p:nvPr/>
          </p:nvGrpSpPr>
          <p:grpSpPr>
            <a:xfrm>
              <a:off x="6115126" y="3936266"/>
              <a:ext cx="2695128" cy="2232247"/>
              <a:chOff x="467544" y="2546862"/>
              <a:chExt cx="4464496" cy="3791447"/>
            </a:xfrm>
          </p:grpSpPr>
          <p:grpSp>
            <p:nvGrpSpPr>
              <p:cNvPr id="16" name="Group 15">
                <a:extLst>
                  <a:ext uri="{FF2B5EF4-FFF2-40B4-BE49-F238E27FC236}">
                    <a16:creationId xmlns:a16="http://schemas.microsoft.com/office/drawing/2014/main" id="{C35537A2-31B8-C2BD-0002-F08F6246FABC}"/>
                  </a:ext>
                </a:extLst>
              </p:cNvPr>
              <p:cNvGrpSpPr/>
              <p:nvPr/>
            </p:nvGrpSpPr>
            <p:grpSpPr>
              <a:xfrm>
                <a:off x="467544" y="2546862"/>
                <a:ext cx="4464496" cy="3791447"/>
                <a:chOff x="5292080" y="3955813"/>
                <a:chExt cx="3384376" cy="2299344"/>
              </a:xfrm>
            </p:grpSpPr>
            <p:pic>
              <p:nvPicPr>
                <p:cNvPr id="18" name="Picture 17">
                  <a:extLst>
                    <a:ext uri="{FF2B5EF4-FFF2-40B4-BE49-F238E27FC236}">
                      <a16:creationId xmlns:a16="http://schemas.microsoft.com/office/drawing/2014/main" id="{1AAE3567-5589-92C2-CFC3-0F0D1BD5BB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9" name="TextBox 18">
                  <a:extLst>
                    <a:ext uri="{FF2B5EF4-FFF2-40B4-BE49-F238E27FC236}">
                      <a16:creationId xmlns:a16="http://schemas.microsoft.com/office/drawing/2014/main" id="{257C9811-DBCE-27BA-51D2-3D1A338F0631}"/>
                    </a:ext>
                  </a:extLst>
                </p:cNvPr>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17" name="TextBox 16">
                <a:extLst>
                  <a:ext uri="{FF2B5EF4-FFF2-40B4-BE49-F238E27FC236}">
                    <a16:creationId xmlns:a16="http://schemas.microsoft.com/office/drawing/2014/main" id="{8CCEB41C-99DD-6A45-7B52-FA3B1704A564}"/>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14" name="TextBox 13">
              <a:extLst>
                <a:ext uri="{FF2B5EF4-FFF2-40B4-BE49-F238E27FC236}">
                  <a16:creationId xmlns:a16="http://schemas.microsoft.com/office/drawing/2014/main" id="{8E767272-EDEA-A28A-7691-18971063834F}"/>
                </a:ext>
              </a:extLst>
            </p:cNvPr>
            <p:cNvSpPr txBox="1"/>
            <p:nvPr/>
          </p:nvSpPr>
          <p:spPr>
            <a:xfrm>
              <a:off x="6224530" y="4365261"/>
              <a:ext cx="2530820" cy="975807"/>
            </a:xfrm>
            <a:prstGeom prst="rect">
              <a:avLst/>
            </a:prstGeom>
            <a:noFill/>
          </p:spPr>
          <p:txBody>
            <a:bodyPr wrap="square" rtlCol="0">
              <a:spAutoFit/>
            </a:bodyPr>
            <a:lstStyle/>
            <a:p>
              <a:pPr algn="ctr"/>
              <a:r>
                <a:rPr lang="en-GB" sz="1400" dirty="0">
                  <a:solidFill>
                    <a:srgbClr val="E7141C"/>
                  </a:solidFill>
                </a:rPr>
                <a:t>Use the arrows in your workbook to link your topic to your own personal past, present and future. </a:t>
              </a:r>
            </a:p>
          </p:txBody>
        </p:sp>
      </p:grpSp>
      <p:pic>
        <p:nvPicPr>
          <p:cNvPr id="20" name="Picture 19" descr="A black x on a white background&#10;&#10;Description automatically generated">
            <a:extLst>
              <a:ext uri="{FF2B5EF4-FFF2-40B4-BE49-F238E27FC236}">
                <a16:creationId xmlns:a16="http://schemas.microsoft.com/office/drawing/2014/main" id="{EEA75A92-6B94-62FE-C1A0-8CE0EC6065F4}"/>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28665" y="6309320"/>
            <a:ext cx="486743" cy="527403"/>
          </a:xfrm>
          <a:prstGeom prst="rect">
            <a:avLst/>
          </a:prstGeom>
        </p:spPr>
      </p:pic>
    </p:spTree>
    <p:extLst>
      <p:ext uri="{BB962C8B-B14F-4D97-AF65-F5344CB8AC3E}">
        <p14:creationId xmlns:p14="http://schemas.microsoft.com/office/powerpoint/2010/main" val="474930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BF1-B1E0-E291-7083-CDC8FE91D8CB}"/>
              </a:ext>
            </a:extLst>
          </p:cNvPr>
          <p:cNvSpPr>
            <a:spLocks noGrp="1"/>
          </p:cNvSpPr>
          <p:nvPr>
            <p:ph type="title"/>
          </p:nvPr>
        </p:nvSpPr>
        <p:spPr>
          <a:xfrm>
            <a:off x="341571" y="1102012"/>
            <a:ext cx="7886700" cy="769318"/>
          </a:xfrm>
        </p:spPr>
        <p:txBody>
          <a:bodyPr>
            <a:normAutofit/>
          </a:bodyPr>
          <a:lstStyle/>
          <a:p>
            <a:r>
              <a:rPr lang="en-GB" sz="4000" b="1" i="1" dirty="0">
                <a:latin typeface="+mn-lt"/>
              </a:rPr>
              <a:t>Researching your talk</a:t>
            </a:r>
          </a:p>
        </p:txBody>
      </p:sp>
      <p:grpSp>
        <p:nvGrpSpPr>
          <p:cNvPr id="3" name="Group 2">
            <a:extLst>
              <a:ext uri="{FF2B5EF4-FFF2-40B4-BE49-F238E27FC236}">
                <a16:creationId xmlns:a16="http://schemas.microsoft.com/office/drawing/2014/main" id="{A596E2F9-EA37-773F-8CB9-94EF17E2ABED}"/>
              </a:ext>
            </a:extLst>
          </p:cNvPr>
          <p:cNvGrpSpPr/>
          <p:nvPr/>
        </p:nvGrpSpPr>
        <p:grpSpPr>
          <a:xfrm>
            <a:off x="289235" y="1168276"/>
            <a:ext cx="8270077" cy="3678689"/>
            <a:chOff x="-9091916" y="2780928"/>
            <a:chExt cx="13699433" cy="6248213"/>
          </a:xfrm>
        </p:grpSpPr>
        <p:grpSp>
          <p:nvGrpSpPr>
            <p:cNvPr id="4" name="Group 3">
              <a:extLst>
                <a:ext uri="{FF2B5EF4-FFF2-40B4-BE49-F238E27FC236}">
                  <a16:creationId xmlns:a16="http://schemas.microsoft.com/office/drawing/2014/main" id="{3478A46C-6322-525F-A053-70FE1C78373A}"/>
                </a:ext>
              </a:extLst>
            </p:cNvPr>
            <p:cNvGrpSpPr/>
            <p:nvPr/>
          </p:nvGrpSpPr>
          <p:grpSpPr>
            <a:xfrm>
              <a:off x="-9091916" y="5237694"/>
              <a:ext cx="4464496" cy="3791447"/>
              <a:chOff x="-1954607" y="5587683"/>
              <a:chExt cx="3384376" cy="2299344"/>
            </a:xfrm>
          </p:grpSpPr>
          <p:pic>
            <p:nvPicPr>
              <p:cNvPr id="6" name="Picture 5">
                <a:extLst>
                  <a:ext uri="{FF2B5EF4-FFF2-40B4-BE49-F238E27FC236}">
                    <a16:creationId xmlns:a16="http://schemas.microsoft.com/office/drawing/2014/main" id="{7F90EC44-2B97-7709-DF6D-61015656C9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54607" y="5587683"/>
                <a:ext cx="3384376" cy="2299344"/>
              </a:xfrm>
              <a:prstGeom prst="rect">
                <a:avLst/>
              </a:prstGeom>
            </p:spPr>
          </p:pic>
          <p:sp>
            <p:nvSpPr>
              <p:cNvPr id="7" name="TextBox 6">
                <a:extLst>
                  <a:ext uri="{FF2B5EF4-FFF2-40B4-BE49-F238E27FC236}">
                    <a16:creationId xmlns:a16="http://schemas.microsoft.com/office/drawing/2014/main" id="{C4CFA690-AD01-16F4-0403-06C7E3DB061A}"/>
                  </a:ext>
                </a:extLst>
              </p:cNvPr>
              <p:cNvSpPr txBox="1"/>
              <p:nvPr/>
            </p:nvSpPr>
            <p:spPr>
              <a:xfrm>
                <a:off x="-1746476" y="6149096"/>
                <a:ext cx="3096343" cy="665758"/>
              </a:xfrm>
              <a:prstGeom prst="rect">
                <a:avLst/>
              </a:prstGeom>
              <a:noFill/>
            </p:spPr>
            <p:txBody>
              <a:bodyPr wrap="square" rtlCol="0">
                <a:spAutoFit/>
              </a:bodyPr>
              <a:lstStyle/>
              <a:p>
                <a:pPr algn="ctr"/>
                <a:r>
                  <a:rPr lang="en-GB" dirty="0"/>
                  <a:t>What do you think it means to ‘do research’?</a:t>
                </a:r>
              </a:p>
            </p:txBody>
          </p:sp>
        </p:grpSp>
        <p:sp>
          <p:nvSpPr>
            <p:cNvPr id="5" name="TextBox 4">
              <a:extLst>
                <a:ext uri="{FF2B5EF4-FFF2-40B4-BE49-F238E27FC236}">
                  <a16:creationId xmlns:a16="http://schemas.microsoft.com/office/drawing/2014/main" id="{CA5BAEDE-BBA9-4F0E-365D-771129E2538E}"/>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8" name="TextBox 7">
            <a:extLst>
              <a:ext uri="{FF2B5EF4-FFF2-40B4-BE49-F238E27FC236}">
                <a16:creationId xmlns:a16="http://schemas.microsoft.com/office/drawing/2014/main" id="{7A56485B-FF16-F7A4-4985-7B8397ACA322}"/>
              </a:ext>
            </a:extLst>
          </p:cNvPr>
          <p:cNvSpPr txBox="1"/>
          <p:nvPr/>
        </p:nvSpPr>
        <p:spPr>
          <a:xfrm>
            <a:off x="341571" y="1925047"/>
            <a:ext cx="7270513" cy="584775"/>
          </a:xfrm>
          <a:prstGeom prst="rect">
            <a:avLst/>
          </a:prstGeom>
          <a:noFill/>
        </p:spPr>
        <p:txBody>
          <a:bodyPr wrap="square" rtlCol="0">
            <a:spAutoFit/>
          </a:bodyPr>
          <a:lstStyle/>
          <a:p>
            <a:r>
              <a:rPr lang="en-GB" sz="1600" dirty="0"/>
              <a:t>Now that you have settled on a topic, it’s time to think about how and what you can research to make your talk even more detailed, varied and interesting.</a:t>
            </a:r>
          </a:p>
        </p:txBody>
      </p:sp>
      <p:sp>
        <p:nvSpPr>
          <p:cNvPr id="9" name="TextBox 8">
            <a:extLst>
              <a:ext uri="{FF2B5EF4-FFF2-40B4-BE49-F238E27FC236}">
                <a16:creationId xmlns:a16="http://schemas.microsoft.com/office/drawing/2014/main" id="{04F605B2-C449-8FF6-2660-F84AD35F7D3F}"/>
              </a:ext>
            </a:extLst>
          </p:cNvPr>
          <p:cNvSpPr txBox="1"/>
          <p:nvPr/>
        </p:nvSpPr>
        <p:spPr>
          <a:xfrm>
            <a:off x="3536870" y="2919958"/>
            <a:ext cx="5074778" cy="1846659"/>
          </a:xfrm>
          <a:prstGeom prst="rect">
            <a:avLst/>
          </a:prstGeom>
          <a:noFill/>
        </p:spPr>
        <p:txBody>
          <a:bodyPr wrap="square" rtlCol="0">
            <a:spAutoFit/>
          </a:bodyPr>
          <a:lstStyle/>
          <a:p>
            <a:r>
              <a:rPr lang="en-GB" sz="1600" dirty="0"/>
              <a:t>In your pairs/groups, come up with a list showing how you should go about ‘doing research’.</a:t>
            </a:r>
          </a:p>
          <a:p>
            <a:endParaRPr lang="en-GB" sz="1600" dirty="0"/>
          </a:p>
          <a:p>
            <a:r>
              <a:rPr lang="en-GB" sz="1600" dirty="0"/>
              <a:t>Share your ideas with another pair/group. Did they have anything you hadn’t thought of?</a:t>
            </a:r>
          </a:p>
          <a:p>
            <a:endParaRPr lang="en-GB" sz="1600" dirty="0"/>
          </a:p>
          <a:p>
            <a:r>
              <a:rPr lang="en-GB" sz="1600" dirty="0"/>
              <a:t>Discuss your ideas as a whole class. </a:t>
            </a:r>
          </a:p>
        </p:txBody>
      </p:sp>
      <p:pic>
        <p:nvPicPr>
          <p:cNvPr id="11" name="Picture 10">
            <a:extLst>
              <a:ext uri="{FF2B5EF4-FFF2-40B4-BE49-F238E27FC236}">
                <a16:creationId xmlns:a16="http://schemas.microsoft.com/office/drawing/2014/main" id="{A02D5148-A2ED-FFA6-A4F1-C5FA9C7DC2CA}"/>
              </a:ext>
            </a:extLst>
          </p:cNvPr>
          <p:cNvPicPr>
            <a:picLocks noChangeAspect="1"/>
          </p:cNvPicPr>
          <p:nvPr/>
        </p:nvPicPr>
        <p:blipFill>
          <a:blip r:embed="rId3"/>
          <a:stretch>
            <a:fillRect/>
          </a:stretch>
        </p:blipFill>
        <p:spPr>
          <a:xfrm>
            <a:off x="654415" y="4846411"/>
            <a:ext cx="2149165" cy="1485195"/>
          </a:xfrm>
          <a:prstGeom prst="rect">
            <a:avLst/>
          </a:prstGeom>
        </p:spPr>
      </p:pic>
      <p:pic>
        <p:nvPicPr>
          <p:cNvPr id="13" name="Picture 12">
            <a:extLst>
              <a:ext uri="{FF2B5EF4-FFF2-40B4-BE49-F238E27FC236}">
                <a16:creationId xmlns:a16="http://schemas.microsoft.com/office/drawing/2014/main" id="{0D33D499-8914-CD7D-AB7B-5CD9760478FC}"/>
              </a:ext>
            </a:extLst>
          </p:cNvPr>
          <p:cNvPicPr>
            <a:picLocks noChangeAspect="1"/>
          </p:cNvPicPr>
          <p:nvPr/>
        </p:nvPicPr>
        <p:blipFill>
          <a:blip r:embed="rId4"/>
          <a:stretch>
            <a:fillRect/>
          </a:stretch>
        </p:blipFill>
        <p:spPr>
          <a:xfrm>
            <a:off x="3919533" y="4674256"/>
            <a:ext cx="1466850" cy="1657350"/>
          </a:xfrm>
          <a:prstGeom prst="rect">
            <a:avLst/>
          </a:prstGeom>
        </p:spPr>
      </p:pic>
      <p:pic>
        <p:nvPicPr>
          <p:cNvPr id="15" name="Picture 14">
            <a:extLst>
              <a:ext uri="{FF2B5EF4-FFF2-40B4-BE49-F238E27FC236}">
                <a16:creationId xmlns:a16="http://schemas.microsoft.com/office/drawing/2014/main" id="{56D1D3AA-BD26-926D-CB9E-E6601C67C404}"/>
              </a:ext>
            </a:extLst>
          </p:cNvPr>
          <p:cNvPicPr>
            <a:picLocks noChangeAspect="1"/>
          </p:cNvPicPr>
          <p:nvPr/>
        </p:nvPicPr>
        <p:blipFill>
          <a:blip r:embed="rId5"/>
          <a:stretch>
            <a:fillRect/>
          </a:stretch>
        </p:blipFill>
        <p:spPr>
          <a:xfrm>
            <a:off x="6497316" y="4851201"/>
            <a:ext cx="1820680" cy="1406889"/>
          </a:xfrm>
          <a:prstGeom prst="rect">
            <a:avLst/>
          </a:prstGeom>
        </p:spPr>
      </p:pic>
      <p:sp>
        <p:nvSpPr>
          <p:cNvPr id="10" name="Date Placeholder 9">
            <a:extLst>
              <a:ext uri="{FF2B5EF4-FFF2-40B4-BE49-F238E27FC236}">
                <a16:creationId xmlns:a16="http://schemas.microsoft.com/office/drawing/2014/main" id="{3883F3D1-2373-04AA-CA56-F1FE3AFF8CDB}"/>
              </a:ext>
            </a:extLst>
          </p:cNvPr>
          <p:cNvSpPr>
            <a:spLocks noGrp="1"/>
          </p:cNvSpPr>
          <p:nvPr>
            <p:ph type="dt" sz="half" idx="10"/>
          </p:nvPr>
        </p:nvSpPr>
        <p:spPr/>
        <p:txBody>
          <a:bodyPr/>
          <a:lstStyle/>
          <a:p>
            <a:r>
              <a:rPr lang="en-GB"/>
              <a:t>07/03/2024</a:t>
            </a:r>
          </a:p>
        </p:txBody>
      </p:sp>
      <p:sp>
        <p:nvSpPr>
          <p:cNvPr id="12" name="Footer Placeholder 11">
            <a:extLst>
              <a:ext uri="{FF2B5EF4-FFF2-40B4-BE49-F238E27FC236}">
                <a16:creationId xmlns:a16="http://schemas.microsoft.com/office/drawing/2014/main" id="{C77F1144-92FC-522A-6C3E-C28FE9088D3E}"/>
              </a:ext>
            </a:extLst>
          </p:cNvPr>
          <p:cNvSpPr>
            <a:spLocks noGrp="1"/>
          </p:cNvSpPr>
          <p:nvPr>
            <p:ph type="ftr" sz="quarter" idx="11"/>
          </p:nvPr>
        </p:nvSpPr>
        <p:spPr>
          <a:xfrm>
            <a:off x="2236912" y="6356351"/>
            <a:ext cx="4397352" cy="365125"/>
          </a:xfrm>
        </p:spPr>
        <p:txBody>
          <a:bodyPr/>
          <a:lstStyle/>
          <a:p>
            <a:r>
              <a:rPr lang="en-GB" dirty="0"/>
              <a:t>ESB-RES-C227</a:t>
            </a:r>
          </a:p>
          <a:p>
            <a:r>
              <a:rPr lang="en-GB" dirty="0"/>
              <a:t>L1G2-Speech to Inform-1.3-PPT-Research and personal interest</a:t>
            </a:r>
          </a:p>
          <a:p>
            <a:endParaRPr lang="en-GB" dirty="0"/>
          </a:p>
        </p:txBody>
      </p:sp>
      <p:sp>
        <p:nvSpPr>
          <p:cNvPr id="14" name="Slide Number Placeholder 13">
            <a:extLst>
              <a:ext uri="{FF2B5EF4-FFF2-40B4-BE49-F238E27FC236}">
                <a16:creationId xmlns:a16="http://schemas.microsoft.com/office/drawing/2014/main" id="{B675D093-0ADB-5844-4916-BCF1A1841B5E}"/>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16" name="Picture 15" descr="A black x on a white background&#10;&#10;Description automatically generated">
            <a:extLst>
              <a:ext uri="{FF2B5EF4-FFF2-40B4-BE49-F238E27FC236}">
                <a16:creationId xmlns:a16="http://schemas.microsoft.com/office/drawing/2014/main" id="{FA836E5C-CE62-F025-088E-15AB1E9B92B7}"/>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9585" y="6311680"/>
            <a:ext cx="486743" cy="527403"/>
          </a:xfrm>
          <a:prstGeom prst="rect">
            <a:avLst/>
          </a:prstGeom>
        </p:spPr>
      </p:pic>
    </p:spTree>
    <p:extLst>
      <p:ext uri="{BB962C8B-B14F-4D97-AF65-F5344CB8AC3E}">
        <p14:creationId xmlns:p14="http://schemas.microsoft.com/office/powerpoint/2010/main" val="1832851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BF1-B1E0-E291-7083-CDC8FE91D8CB}"/>
              </a:ext>
            </a:extLst>
          </p:cNvPr>
          <p:cNvSpPr>
            <a:spLocks noGrp="1"/>
          </p:cNvSpPr>
          <p:nvPr>
            <p:ph type="title"/>
          </p:nvPr>
        </p:nvSpPr>
        <p:spPr>
          <a:xfrm>
            <a:off x="341571" y="1102012"/>
            <a:ext cx="7886700" cy="769318"/>
          </a:xfrm>
        </p:spPr>
        <p:txBody>
          <a:bodyPr>
            <a:normAutofit/>
          </a:bodyPr>
          <a:lstStyle/>
          <a:p>
            <a:r>
              <a:rPr lang="en-GB" sz="4000" b="1" i="1" dirty="0">
                <a:latin typeface="+mn-lt"/>
              </a:rPr>
              <a:t>Researching your talk</a:t>
            </a:r>
          </a:p>
        </p:txBody>
      </p:sp>
      <p:grpSp>
        <p:nvGrpSpPr>
          <p:cNvPr id="3" name="Group 2">
            <a:extLst>
              <a:ext uri="{FF2B5EF4-FFF2-40B4-BE49-F238E27FC236}">
                <a16:creationId xmlns:a16="http://schemas.microsoft.com/office/drawing/2014/main" id="{A596E2F9-EA37-773F-8CB9-94EF17E2ABED}"/>
              </a:ext>
            </a:extLst>
          </p:cNvPr>
          <p:cNvGrpSpPr/>
          <p:nvPr/>
        </p:nvGrpSpPr>
        <p:grpSpPr>
          <a:xfrm>
            <a:off x="6308336" y="1286839"/>
            <a:ext cx="2546428" cy="1468553"/>
            <a:chOff x="792067" y="2493992"/>
            <a:chExt cx="4218174" cy="2914872"/>
          </a:xfrm>
        </p:grpSpPr>
        <p:grpSp>
          <p:nvGrpSpPr>
            <p:cNvPr id="4" name="Group 3">
              <a:extLst>
                <a:ext uri="{FF2B5EF4-FFF2-40B4-BE49-F238E27FC236}">
                  <a16:creationId xmlns:a16="http://schemas.microsoft.com/office/drawing/2014/main" id="{3478A46C-6322-525F-A053-70FE1C78373A}"/>
                </a:ext>
              </a:extLst>
            </p:cNvPr>
            <p:cNvGrpSpPr/>
            <p:nvPr/>
          </p:nvGrpSpPr>
          <p:grpSpPr>
            <a:xfrm>
              <a:off x="1577928" y="2493992"/>
              <a:ext cx="3432313" cy="2914872"/>
              <a:chOff x="6133824" y="3923749"/>
              <a:chExt cx="2601915" cy="1767740"/>
            </a:xfrm>
          </p:grpSpPr>
          <p:pic>
            <p:nvPicPr>
              <p:cNvPr id="6" name="Picture 5">
                <a:extLst>
                  <a:ext uri="{FF2B5EF4-FFF2-40B4-BE49-F238E27FC236}">
                    <a16:creationId xmlns:a16="http://schemas.microsoft.com/office/drawing/2014/main" id="{7F90EC44-2B97-7709-DF6D-61015656C9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33824" y="3923749"/>
                <a:ext cx="2601915" cy="1767740"/>
              </a:xfrm>
              <a:prstGeom prst="rect">
                <a:avLst/>
              </a:prstGeom>
            </p:spPr>
          </p:pic>
          <p:sp>
            <p:nvSpPr>
              <p:cNvPr id="7" name="TextBox 6">
                <a:extLst>
                  <a:ext uri="{FF2B5EF4-FFF2-40B4-BE49-F238E27FC236}">
                    <a16:creationId xmlns:a16="http://schemas.microsoft.com/office/drawing/2014/main" id="{C4CFA690-AD01-16F4-0403-06C7E3DB061A}"/>
                  </a:ext>
                </a:extLst>
              </p:cNvPr>
              <p:cNvSpPr txBox="1"/>
              <p:nvPr/>
            </p:nvSpPr>
            <p:spPr>
              <a:xfrm>
                <a:off x="6344701" y="4184573"/>
                <a:ext cx="2180156" cy="760867"/>
              </a:xfrm>
              <a:prstGeom prst="rect">
                <a:avLst/>
              </a:prstGeom>
              <a:noFill/>
            </p:spPr>
            <p:txBody>
              <a:bodyPr wrap="square" rtlCol="0">
                <a:spAutoFit/>
              </a:bodyPr>
              <a:lstStyle/>
              <a:p>
                <a:pPr algn="ctr"/>
                <a:r>
                  <a:rPr lang="en-GB" sz="1400" dirty="0"/>
                  <a:t>What do you think it means to ‘do research’?</a:t>
                </a:r>
              </a:p>
            </p:txBody>
          </p:sp>
        </p:grpSp>
        <p:sp>
          <p:nvSpPr>
            <p:cNvPr id="5" name="TextBox 4">
              <a:extLst>
                <a:ext uri="{FF2B5EF4-FFF2-40B4-BE49-F238E27FC236}">
                  <a16:creationId xmlns:a16="http://schemas.microsoft.com/office/drawing/2014/main" id="{CA5BAEDE-BBA9-4F0E-365D-771129E2538E}"/>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8" name="TextBox 7">
            <a:extLst>
              <a:ext uri="{FF2B5EF4-FFF2-40B4-BE49-F238E27FC236}">
                <a16:creationId xmlns:a16="http://schemas.microsoft.com/office/drawing/2014/main" id="{7A56485B-FF16-F7A4-4985-7B8397ACA322}"/>
              </a:ext>
            </a:extLst>
          </p:cNvPr>
          <p:cNvSpPr txBox="1"/>
          <p:nvPr/>
        </p:nvSpPr>
        <p:spPr>
          <a:xfrm>
            <a:off x="341571" y="1762676"/>
            <a:ext cx="6019101" cy="523220"/>
          </a:xfrm>
          <a:prstGeom prst="rect">
            <a:avLst/>
          </a:prstGeom>
          <a:noFill/>
        </p:spPr>
        <p:txBody>
          <a:bodyPr wrap="square" rtlCol="0">
            <a:spAutoFit/>
          </a:bodyPr>
          <a:lstStyle/>
          <a:p>
            <a:pPr algn="ctr"/>
            <a:r>
              <a:rPr lang="en-GB" sz="1400" dirty="0"/>
              <a:t>Now that you have settled on a topic, it’s time to think about how and what you can research to make your talk even more detailed, varied and interesting.</a:t>
            </a:r>
          </a:p>
        </p:txBody>
      </p:sp>
      <p:graphicFrame>
        <p:nvGraphicFramePr>
          <p:cNvPr id="11" name="Table 11">
            <a:extLst>
              <a:ext uri="{FF2B5EF4-FFF2-40B4-BE49-F238E27FC236}">
                <a16:creationId xmlns:a16="http://schemas.microsoft.com/office/drawing/2014/main" id="{66816AD4-A9F4-95A4-22B1-BDA07B389743}"/>
              </a:ext>
            </a:extLst>
          </p:cNvPr>
          <p:cNvGraphicFramePr>
            <a:graphicFrameLocks noGrp="1"/>
          </p:cNvGraphicFramePr>
          <p:nvPr>
            <p:extLst>
              <p:ext uri="{D42A27DB-BD31-4B8C-83A1-F6EECF244321}">
                <p14:modId xmlns:p14="http://schemas.microsoft.com/office/powerpoint/2010/main" val="1934621466"/>
              </p:ext>
            </p:extLst>
          </p:nvPr>
        </p:nvGraphicFramePr>
        <p:xfrm>
          <a:off x="238513" y="2791097"/>
          <a:ext cx="2441433" cy="3128788"/>
        </p:xfrm>
        <a:graphic>
          <a:graphicData uri="http://schemas.openxmlformats.org/drawingml/2006/table">
            <a:tbl>
              <a:tblPr firstRow="1" bandRow="1">
                <a:tableStyleId>{5C22544A-7EE6-4342-B048-85BDC9FD1C3A}</a:tableStyleId>
              </a:tblPr>
              <a:tblGrid>
                <a:gridCol w="2441433">
                  <a:extLst>
                    <a:ext uri="{9D8B030D-6E8A-4147-A177-3AD203B41FA5}">
                      <a16:colId xmlns:a16="http://schemas.microsoft.com/office/drawing/2014/main" val="1454925742"/>
                    </a:ext>
                  </a:extLst>
                </a:gridCol>
              </a:tblGrid>
              <a:tr h="370729">
                <a:tc>
                  <a:txBody>
                    <a:bodyPr/>
                    <a:lstStyle/>
                    <a:p>
                      <a:pPr algn="ctr"/>
                      <a:r>
                        <a:rPr lang="en-GB" sz="1400" dirty="0"/>
                        <a:t>Stage 1: Identify and Question</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0A1C"/>
                    </a:solidFill>
                  </a:tcPr>
                </a:tc>
                <a:extLst>
                  <a:ext uri="{0D108BD9-81ED-4DB2-BD59-A6C34878D82A}">
                    <a16:rowId xmlns:a16="http://schemas.microsoft.com/office/drawing/2014/main" val="2036570563"/>
                  </a:ext>
                </a:extLst>
              </a:tr>
              <a:tr h="2758059">
                <a:tc>
                  <a:txBody>
                    <a:bodyPr/>
                    <a:lstStyle/>
                    <a:p>
                      <a:pPr marL="342900" indent="-342900">
                        <a:spcAft>
                          <a:spcPts val="600"/>
                        </a:spcAft>
                        <a:buFont typeface="+mj-lt"/>
                        <a:buAutoNum type="arabicPeriod"/>
                      </a:pPr>
                      <a:r>
                        <a:rPr lang="en-GB" sz="1400" dirty="0"/>
                        <a:t>Identify what you already know.</a:t>
                      </a:r>
                    </a:p>
                    <a:p>
                      <a:pPr marL="342900" indent="-342900">
                        <a:spcAft>
                          <a:spcPts val="600"/>
                        </a:spcAft>
                        <a:buFont typeface="+mj-lt"/>
                        <a:buAutoNum type="arabicPeriod"/>
                      </a:pPr>
                      <a:r>
                        <a:rPr lang="en-GB" sz="1400" dirty="0"/>
                        <a:t>Identify key words, themes and ideas.</a:t>
                      </a:r>
                    </a:p>
                    <a:p>
                      <a:pPr marL="342900" indent="-342900">
                        <a:spcAft>
                          <a:spcPts val="600"/>
                        </a:spcAft>
                        <a:buFont typeface="+mj-lt"/>
                        <a:buAutoNum type="arabicPeriod"/>
                      </a:pPr>
                      <a:r>
                        <a:rPr lang="en-GB" sz="1400" dirty="0"/>
                        <a:t>Question what you know.</a:t>
                      </a:r>
                    </a:p>
                    <a:p>
                      <a:pPr marL="342900" indent="-342900">
                        <a:spcAft>
                          <a:spcPts val="600"/>
                        </a:spcAft>
                        <a:buFont typeface="+mj-lt"/>
                        <a:buAutoNum type="arabicPeriod"/>
                      </a:pPr>
                      <a:r>
                        <a:rPr lang="en-GB" sz="1400" dirty="0"/>
                        <a:t>Create research questions.</a:t>
                      </a:r>
                    </a:p>
                    <a:p>
                      <a:pPr marL="342900" indent="-342900">
                        <a:spcAft>
                          <a:spcPts val="600"/>
                        </a:spcAft>
                        <a:buFont typeface="+mj-lt"/>
                        <a:buAutoNum type="arabicPeriod"/>
                      </a:pPr>
                      <a:r>
                        <a:rPr lang="en-GB" sz="1400" dirty="0"/>
                        <a:t>Identify places to find answers. </a:t>
                      </a:r>
                    </a:p>
                    <a:p>
                      <a:pPr marL="342900" indent="-342900">
                        <a:spcAft>
                          <a:spcPts val="600"/>
                        </a:spcAft>
                        <a:buFont typeface="+mj-lt"/>
                        <a:buAutoNum type="arabicPeriod"/>
                      </a:pPr>
                      <a:r>
                        <a:rPr lang="en-GB" sz="1400" dirty="0"/>
                        <a:t>Repeat as necessary.</a:t>
                      </a:r>
                      <a:endParaRPr lang="en-GB" dirty="0"/>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0A1C">
                        <a:alpha val="20000"/>
                      </a:srgbClr>
                    </a:solidFill>
                  </a:tcPr>
                </a:tc>
                <a:extLst>
                  <a:ext uri="{0D108BD9-81ED-4DB2-BD59-A6C34878D82A}">
                    <a16:rowId xmlns:a16="http://schemas.microsoft.com/office/drawing/2014/main" val="3730579145"/>
                  </a:ext>
                </a:extLst>
              </a:tr>
            </a:tbl>
          </a:graphicData>
        </a:graphic>
      </p:graphicFrame>
      <p:graphicFrame>
        <p:nvGraphicFramePr>
          <p:cNvPr id="12" name="Table 11">
            <a:extLst>
              <a:ext uri="{FF2B5EF4-FFF2-40B4-BE49-F238E27FC236}">
                <a16:creationId xmlns:a16="http://schemas.microsoft.com/office/drawing/2014/main" id="{A4EDEF53-FD6B-6CD1-3F8A-27F6898486A9}"/>
              </a:ext>
            </a:extLst>
          </p:cNvPr>
          <p:cNvGraphicFramePr>
            <a:graphicFrameLocks noGrp="1"/>
          </p:cNvGraphicFramePr>
          <p:nvPr>
            <p:extLst>
              <p:ext uri="{D42A27DB-BD31-4B8C-83A1-F6EECF244321}">
                <p14:modId xmlns:p14="http://schemas.microsoft.com/office/powerpoint/2010/main" val="827778983"/>
              </p:ext>
            </p:extLst>
          </p:nvPr>
        </p:nvGraphicFramePr>
        <p:xfrm>
          <a:off x="3351283" y="2791097"/>
          <a:ext cx="2441433" cy="3516172"/>
        </p:xfrm>
        <a:graphic>
          <a:graphicData uri="http://schemas.openxmlformats.org/drawingml/2006/table">
            <a:tbl>
              <a:tblPr firstRow="1" bandRow="1">
                <a:tableStyleId>{5C22544A-7EE6-4342-B048-85BDC9FD1C3A}</a:tableStyleId>
              </a:tblPr>
              <a:tblGrid>
                <a:gridCol w="2441433">
                  <a:extLst>
                    <a:ext uri="{9D8B030D-6E8A-4147-A177-3AD203B41FA5}">
                      <a16:colId xmlns:a16="http://schemas.microsoft.com/office/drawing/2014/main" val="1454925742"/>
                    </a:ext>
                  </a:extLst>
                </a:gridCol>
              </a:tblGrid>
              <a:tr h="351375">
                <a:tc>
                  <a:txBody>
                    <a:bodyPr/>
                    <a:lstStyle/>
                    <a:p>
                      <a:pPr algn="ctr"/>
                      <a:r>
                        <a:rPr lang="en-GB" sz="1400" dirty="0"/>
                        <a:t>Stage 2: Locate and Explore</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E"/>
                    </a:solidFill>
                  </a:tcPr>
                </a:tc>
                <a:extLst>
                  <a:ext uri="{0D108BD9-81ED-4DB2-BD59-A6C34878D82A}">
                    <a16:rowId xmlns:a16="http://schemas.microsoft.com/office/drawing/2014/main" val="2036570563"/>
                  </a:ext>
                </a:extLst>
              </a:tr>
              <a:tr h="3158812">
                <a:tc>
                  <a:txBody>
                    <a:bodyPr/>
                    <a:lstStyle/>
                    <a:p>
                      <a:pPr marL="342900" indent="-342900">
                        <a:spcAft>
                          <a:spcPts val="600"/>
                        </a:spcAft>
                        <a:buFont typeface="+mj-lt"/>
                        <a:buAutoNum type="arabicPeriod"/>
                      </a:pPr>
                      <a:r>
                        <a:rPr lang="en-GB" sz="1400" dirty="0"/>
                        <a:t>Locate the answers to your questions.</a:t>
                      </a:r>
                    </a:p>
                    <a:p>
                      <a:pPr marL="342900" indent="-342900">
                        <a:spcAft>
                          <a:spcPts val="600"/>
                        </a:spcAft>
                        <a:buFont typeface="+mj-lt"/>
                        <a:buAutoNum type="arabicPeriod"/>
                      </a:pPr>
                      <a:r>
                        <a:rPr lang="en-GB" sz="1400" dirty="0"/>
                        <a:t>Explore a range of sources e.g.:</a:t>
                      </a:r>
                    </a:p>
                    <a:p>
                      <a:pPr marL="800100" lvl="1" indent="-342900">
                        <a:spcAft>
                          <a:spcPts val="0"/>
                        </a:spcAft>
                        <a:buFont typeface="+mj-lt"/>
                        <a:buAutoNum type="alphaLcParenR"/>
                      </a:pPr>
                      <a:r>
                        <a:rPr lang="en-GB" sz="1400" dirty="0"/>
                        <a:t>Web search (i.e. Google)</a:t>
                      </a:r>
                    </a:p>
                    <a:p>
                      <a:pPr marL="800100" lvl="1" indent="-342900">
                        <a:spcAft>
                          <a:spcPts val="0"/>
                        </a:spcAft>
                        <a:buFont typeface="+mj-lt"/>
                        <a:buAutoNum type="alphaLcParenR"/>
                      </a:pPr>
                      <a:r>
                        <a:rPr lang="en-GB" sz="1400" dirty="0"/>
                        <a:t>Books </a:t>
                      </a:r>
                    </a:p>
                    <a:p>
                      <a:pPr marL="800100" lvl="1" indent="-342900">
                        <a:spcAft>
                          <a:spcPts val="0"/>
                        </a:spcAft>
                        <a:buFont typeface="+mj-lt"/>
                        <a:buAutoNum type="alphaLcParenR"/>
                      </a:pPr>
                      <a:r>
                        <a:rPr lang="en-GB" sz="1400" dirty="0"/>
                        <a:t>Experts</a:t>
                      </a:r>
                    </a:p>
                    <a:p>
                      <a:pPr marL="800100" lvl="1" indent="-342900">
                        <a:spcAft>
                          <a:spcPts val="0"/>
                        </a:spcAft>
                        <a:buFont typeface="+mj-lt"/>
                        <a:buAutoNum type="alphaLcParenR"/>
                      </a:pPr>
                      <a:r>
                        <a:rPr lang="en-GB" sz="1400" dirty="0"/>
                        <a:t>Places</a:t>
                      </a:r>
                    </a:p>
                    <a:p>
                      <a:pPr marL="800100" lvl="1" indent="-342900">
                        <a:spcAft>
                          <a:spcPts val="600"/>
                        </a:spcAft>
                        <a:buFont typeface="+mj-lt"/>
                        <a:buAutoNum type="alphaLcParenR"/>
                      </a:pPr>
                      <a:r>
                        <a:rPr lang="en-GB" sz="1400" baseline="0" dirty="0"/>
                        <a:t>Documentaries</a:t>
                      </a:r>
                    </a:p>
                    <a:p>
                      <a:pPr marL="342900" lvl="0" indent="-342900">
                        <a:spcAft>
                          <a:spcPts val="600"/>
                        </a:spcAft>
                        <a:buFont typeface="+mj-lt"/>
                        <a:buAutoNum type="arabicPeriod"/>
                      </a:pPr>
                      <a:r>
                        <a:rPr lang="en-GB" sz="1400" baseline="0" dirty="0"/>
                        <a:t>Skim, scan and select most relevant information. </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E">
                        <a:alpha val="20000"/>
                      </a:srgbClr>
                    </a:solidFill>
                  </a:tcPr>
                </a:tc>
                <a:extLst>
                  <a:ext uri="{0D108BD9-81ED-4DB2-BD59-A6C34878D82A}">
                    <a16:rowId xmlns:a16="http://schemas.microsoft.com/office/drawing/2014/main" val="3730579145"/>
                  </a:ext>
                </a:extLst>
              </a:tr>
            </a:tbl>
          </a:graphicData>
        </a:graphic>
      </p:graphicFrame>
      <p:sp>
        <p:nvSpPr>
          <p:cNvPr id="13" name="Arrow: Right 12">
            <a:extLst>
              <a:ext uri="{FF2B5EF4-FFF2-40B4-BE49-F238E27FC236}">
                <a16:creationId xmlns:a16="http://schemas.microsoft.com/office/drawing/2014/main" id="{B574A4EC-DEB3-74B7-70A8-47FECA01DB7A}"/>
              </a:ext>
            </a:extLst>
          </p:cNvPr>
          <p:cNvSpPr/>
          <p:nvPr/>
        </p:nvSpPr>
        <p:spPr>
          <a:xfrm>
            <a:off x="2679945" y="4261161"/>
            <a:ext cx="789404" cy="446568"/>
          </a:xfrm>
          <a:prstGeom prst="rightArrow">
            <a:avLst/>
          </a:prstGeom>
          <a:solidFill>
            <a:srgbClr val="FCD10B"/>
          </a:solidFill>
          <a:ln w="12700">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aphicFrame>
        <p:nvGraphicFramePr>
          <p:cNvPr id="15" name="Table 14">
            <a:extLst>
              <a:ext uri="{FF2B5EF4-FFF2-40B4-BE49-F238E27FC236}">
                <a16:creationId xmlns:a16="http://schemas.microsoft.com/office/drawing/2014/main" id="{D43C436E-FC9D-609E-95A9-CD985F5F5830}"/>
              </a:ext>
            </a:extLst>
          </p:cNvPr>
          <p:cNvGraphicFramePr>
            <a:graphicFrameLocks noGrp="1"/>
          </p:cNvGraphicFramePr>
          <p:nvPr>
            <p:extLst>
              <p:ext uri="{D42A27DB-BD31-4B8C-83A1-F6EECF244321}">
                <p14:modId xmlns:p14="http://schemas.microsoft.com/office/powerpoint/2010/main" val="1257589164"/>
              </p:ext>
            </p:extLst>
          </p:nvPr>
        </p:nvGraphicFramePr>
        <p:xfrm>
          <a:off x="6464053" y="2765373"/>
          <a:ext cx="2441433" cy="3290280"/>
        </p:xfrm>
        <a:graphic>
          <a:graphicData uri="http://schemas.openxmlformats.org/drawingml/2006/table">
            <a:tbl>
              <a:tblPr firstRow="1" bandRow="1">
                <a:tableStyleId>{5C22544A-7EE6-4342-B048-85BDC9FD1C3A}</a:tableStyleId>
              </a:tblPr>
              <a:tblGrid>
                <a:gridCol w="2441433">
                  <a:extLst>
                    <a:ext uri="{9D8B030D-6E8A-4147-A177-3AD203B41FA5}">
                      <a16:colId xmlns:a16="http://schemas.microsoft.com/office/drawing/2014/main" val="1454925742"/>
                    </a:ext>
                  </a:extLst>
                </a:gridCol>
              </a:tblGrid>
              <a:tr h="299990">
                <a:tc>
                  <a:txBody>
                    <a:bodyPr/>
                    <a:lstStyle/>
                    <a:p>
                      <a:pPr algn="ctr"/>
                      <a:r>
                        <a:rPr lang="en-GB" sz="1400" dirty="0"/>
                        <a:t>Stage 3: Evaluate and Present</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21"/>
                    </a:solidFill>
                  </a:tcPr>
                </a:tc>
                <a:extLst>
                  <a:ext uri="{0D108BD9-81ED-4DB2-BD59-A6C34878D82A}">
                    <a16:rowId xmlns:a16="http://schemas.microsoft.com/office/drawing/2014/main" val="2036570563"/>
                  </a:ext>
                </a:extLst>
              </a:tr>
              <a:tr h="2753886">
                <a:tc>
                  <a:txBody>
                    <a:bodyPr/>
                    <a:lstStyle/>
                    <a:p>
                      <a:pPr marL="342900" lvl="0" indent="-342900">
                        <a:spcAft>
                          <a:spcPts val="600"/>
                        </a:spcAft>
                        <a:buFont typeface="+mj-lt"/>
                        <a:buAutoNum type="arabicPeriod"/>
                      </a:pPr>
                      <a:r>
                        <a:rPr lang="en-GB" sz="1400" baseline="0" dirty="0"/>
                        <a:t>Evaluate your findings:</a:t>
                      </a:r>
                    </a:p>
                    <a:p>
                      <a:pPr marL="800100" lvl="1" indent="-342900">
                        <a:spcAft>
                          <a:spcPts val="600"/>
                        </a:spcAft>
                        <a:buFont typeface="+mj-lt"/>
                        <a:buAutoNum type="alphaLcParenR"/>
                      </a:pPr>
                      <a:r>
                        <a:rPr lang="en-GB" sz="1400" baseline="0" dirty="0"/>
                        <a:t>Is the source reliable?</a:t>
                      </a:r>
                    </a:p>
                    <a:p>
                      <a:pPr marL="800100" lvl="1" indent="-342900">
                        <a:spcAft>
                          <a:spcPts val="600"/>
                        </a:spcAft>
                        <a:buFont typeface="+mj-lt"/>
                        <a:buAutoNum type="alphaLcParenR"/>
                      </a:pPr>
                      <a:r>
                        <a:rPr lang="en-GB" sz="1400" baseline="0" dirty="0"/>
                        <a:t>Does the information add something new to your talk?</a:t>
                      </a:r>
                    </a:p>
                    <a:p>
                      <a:pPr marL="342900" lvl="0" indent="-342900">
                        <a:spcAft>
                          <a:spcPts val="600"/>
                        </a:spcAft>
                        <a:buFont typeface="+mj-lt"/>
                        <a:buAutoNum type="arabicPeriod"/>
                      </a:pPr>
                      <a:r>
                        <a:rPr lang="en-GB" sz="1400" baseline="0" dirty="0"/>
                        <a:t>Decide how to present this new information (paraphrase, summarise, direct quotation, visualise).</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21">
                        <a:alpha val="20000"/>
                      </a:srgbClr>
                    </a:solidFill>
                  </a:tcPr>
                </a:tc>
                <a:extLst>
                  <a:ext uri="{0D108BD9-81ED-4DB2-BD59-A6C34878D82A}">
                    <a16:rowId xmlns:a16="http://schemas.microsoft.com/office/drawing/2014/main" val="3730579145"/>
                  </a:ext>
                </a:extLst>
              </a:tr>
            </a:tbl>
          </a:graphicData>
        </a:graphic>
      </p:graphicFrame>
      <p:sp>
        <p:nvSpPr>
          <p:cNvPr id="14" name="Arrow: Right 13">
            <a:extLst>
              <a:ext uri="{FF2B5EF4-FFF2-40B4-BE49-F238E27FC236}">
                <a16:creationId xmlns:a16="http://schemas.microsoft.com/office/drawing/2014/main" id="{33A37744-71BD-B026-A53E-CF6E5132DC12}"/>
              </a:ext>
            </a:extLst>
          </p:cNvPr>
          <p:cNvSpPr/>
          <p:nvPr/>
        </p:nvSpPr>
        <p:spPr>
          <a:xfrm>
            <a:off x="5803348" y="4261161"/>
            <a:ext cx="768139" cy="446568"/>
          </a:xfrm>
          <a:prstGeom prst="rightArrow">
            <a:avLst/>
          </a:prstGeom>
          <a:solidFill>
            <a:srgbClr val="FCD10B"/>
          </a:solidFill>
          <a:ln w="12700">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Date Placeholder 8">
            <a:extLst>
              <a:ext uri="{FF2B5EF4-FFF2-40B4-BE49-F238E27FC236}">
                <a16:creationId xmlns:a16="http://schemas.microsoft.com/office/drawing/2014/main" id="{A1ACEFA8-DC1C-AB47-C3F9-A56CEB08D1EF}"/>
              </a:ext>
            </a:extLst>
          </p:cNvPr>
          <p:cNvSpPr>
            <a:spLocks noGrp="1"/>
          </p:cNvSpPr>
          <p:nvPr>
            <p:ph type="dt" sz="half" idx="10"/>
          </p:nvPr>
        </p:nvSpPr>
        <p:spPr/>
        <p:txBody>
          <a:bodyPr/>
          <a:lstStyle/>
          <a:p>
            <a:r>
              <a:rPr lang="en-GB"/>
              <a:t>07/03/2024</a:t>
            </a:r>
          </a:p>
        </p:txBody>
      </p:sp>
      <p:sp>
        <p:nvSpPr>
          <p:cNvPr id="10" name="Footer Placeholder 9">
            <a:extLst>
              <a:ext uri="{FF2B5EF4-FFF2-40B4-BE49-F238E27FC236}">
                <a16:creationId xmlns:a16="http://schemas.microsoft.com/office/drawing/2014/main" id="{D4638F83-378E-7BC4-29FD-402F710197EA}"/>
              </a:ext>
            </a:extLst>
          </p:cNvPr>
          <p:cNvSpPr>
            <a:spLocks noGrp="1"/>
          </p:cNvSpPr>
          <p:nvPr>
            <p:ph type="ftr" sz="quarter" idx="11"/>
          </p:nvPr>
        </p:nvSpPr>
        <p:spPr>
          <a:xfrm>
            <a:off x="2411759" y="6356351"/>
            <a:ext cx="4370986" cy="365125"/>
          </a:xfrm>
        </p:spPr>
        <p:txBody>
          <a:bodyPr/>
          <a:lstStyle/>
          <a:p>
            <a:r>
              <a:rPr lang="en-GB" dirty="0"/>
              <a:t>ESB-RES-C227</a:t>
            </a:r>
          </a:p>
          <a:p>
            <a:r>
              <a:rPr lang="en-GB" dirty="0"/>
              <a:t>L1G2-Speech to Inform-1.3-PPT-Research and personal interest</a:t>
            </a:r>
          </a:p>
        </p:txBody>
      </p:sp>
      <p:sp>
        <p:nvSpPr>
          <p:cNvPr id="16" name="Slide Number Placeholder 15">
            <a:extLst>
              <a:ext uri="{FF2B5EF4-FFF2-40B4-BE49-F238E27FC236}">
                <a16:creationId xmlns:a16="http://schemas.microsoft.com/office/drawing/2014/main" id="{FA51A8EB-210E-AA90-C509-CDD54CC0D415}"/>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17" name="Picture 16" descr="A black x on a white background&#10;&#10;Description automatically generated">
            <a:extLst>
              <a:ext uri="{FF2B5EF4-FFF2-40B4-BE49-F238E27FC236}">
                <a16:creationId xmlns:a16="http://schemas.microsoft.com/office/drawing/2014/main" id="{522380B0-FB48-F64C-12C7-C1E36152860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00856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61762" y="1201343"/>
            <a:ext cx="8433320" cy="544864"/>
          </a:xfrm>
          <a:solidFill>
            <a:srgbClr val="E30A1C"/>
          </a:solidFill>
        </p:spPr>
        <p:txBody>
          <a:bodyPr>
            <a:normAutofit fontScale="90000"/>
          </a:bodyPr>
          <a:lstStyle/>
          <a:p>
            <a:r>
              <a:rPr lang="en-US" sz="3600" b="1" i="1" dirty="0">
                <a:latin typeface="+mn-lt"/>
              </a:rPr>
              <a:t>Stage 1: Identify and question</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149813" y="6356351"/>
            <a:ext cx="4338534"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grpSp>
        <p:nvGrpSpPr>
          <p:cNvPr id="20" name="Group 19">
            <a:extLst>
              <a:ext uri="{FF2B5EF4-FFF2-40B4-BE49-F238E27FC236}">
                <a16:creationId xmlns:a16="http://schemas.microsoft.com/office/drawing/2014/main" id="{4DC416BD-0C08-402C-BBCA-92850AECECFC}"/>
              </a:ext>
            </a:extLst>
          </p:cNvPr>
          <p:cNvGrpSpPr/>
          <p:nvPr/>
        </p:nvGrpSpPr>
        <p:grpSpPr>
          <a:xfrm flipH="1">
            <a:off x="6199224" y="3382949"/>
            <a:ext cx="2695128" cy="2182609"/>
            <a:chOff x="6115126" y="3936266"/>
            <a:chExt cx="2695128" cy="2232247"/>
          </a:xfrm>
        </p:grpSpPr>
        <p:grpSp>
          <p:nvGrpSpPr>
            <p:cNvPr id="14" name="Group 13">
              <a:extLst>
                <a:ext uri="{FF2B5EF4-FFF2-40B4-BE49-F238E27FC236}">
                  <a16:creationId xmlns:a16="http://schemas.microsoft.com/office/drawing/2014/main" id="{87CBB22A-AFFE-4FE4-B4E6-99B20306DFA0}"/>
                </a:ext>
              </a:extLst>
            </p:cNvPr>
            <p:cNvGrpSpPr/>
            <p:nvPr/>
          </p:nvGrpSpPr>
          <p:grpSpPr>
            <a:xfrm>
              <a:off x="6115126" y="3936266"/>
              <a:ext cx="2695128" cy="2232247"/>
              <a:chOff x="467544" y="2546862"/>
              <a:chExt cx="4464496" cy="3791447"/>
            </a:xfrm>
          </p:grpSpPr>
          <p:grpSp>
            <p:nvGrpSpPr>
              <p:cNvPr id="15" name="Group 14">
                <a:extLst>
                  <a:ext uri="{FF2B5EF4-FFF2-40B4-BE49-F238E27FC236}">
                    <a16:creationId xmlns:a16="http://schemas.microsoft.com/office/drawing/2014/main" id="{7E8131D4-43D4-4EA8-9AB8-6B7D7B6D9788}"/>
                  </a:ext>
                </a:extLst>
              </p:cNvPr>
              <p:cNvGrpSpPr/>
              <p:nvPr/>
            </p:nvGrpSpPr>
            <p:grpSpPr>
              <a:xfrm>
                <a:off x="467544" y="2546862"/>
                <a:ext cx="4464496" cy="3791447"/>
                <a:chOff x="5292080" y="3955813"/>
                <a:chExt cx="3384376" cy="2299344"/>
              </a:xfrm>
            </p:grpSpPr>
            <p:pic>
              <p:nvPicPr>
                <p:cNvPr id="17" name="Picture 16">
                  <a:extLst>
                    <a:ext uri="{FF2B5EF4-FFF2-40B4-BE49-F238E27FC236}">
                      <a16:creationId xmlns:a16="http://schemas.microsoft.com/office/drawing/2014/main" id="{ADCEDD46-7B2D-408A-8E61-748A3EEC3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8" name="TextBox 17">
                  <a:extLst>
                    <a:ext uri="{FF2B5EF4-FFF2-40B4-BE49-F238E27FC236}">
                      <a16:creationId xmlns:a16="http://schemas.microsoft.com/office/drawing/2014/main" id="{AE998EC7-B44C-415F-822E-5AE5C508785B}"/>
                    </a:ext>
                  </a:extLst>
                </p:cNvPr>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16" name="TextBox 15">
                <a:extLst>
                  <a:ext uri="{FF2B5EF4-FFF2-40B4-BE49-F238E27FC236}">
                    <a16:creationId xmlns:a16="http://schemas.microsoft.com/office/drawing/2014/main" id="{7A0F775F-CA72-45E8-B310-8B052601AAED}"/>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19" name="TextBox 18">
              <a:extLst>
                <a:ext uri="{FF2B5EF4-FFF2-40B4-BE49-F238E27FC236}">
                  <a16:creationId xmlns:a16="http://schemas.microsoft.com/office/drawing/2014/main" id="{4A8971B6-91F8-4424-BDE8-6142378222BC}"/>
                </a:ext>
              </a:extLst>
            </p:cNvPr>
            <p:cNvSpPr txBox="1"/>
            <p:nvPr/>
          </p:nvSpPr>
          <p:spPr>
            <a:xfrm>
              <a:off x="6154683" y="4450475"/>
              <a:ext cx="2530820" cy="755463"/>
            </a:xfrm>
            <a:prstGeom prst="rect">
              <a:avLst/>
            </a:prstGeom>
            <a:noFill/>
          </p:spPr>
          <p:txBody>
            <a:bodyPr wrap="square" rtlCol="0">
              <a:spAutoFit/>
            </a:bodyPr>
            <a:lstStyle/>
            <a:p>
              <a:pPr algn="ctr"/>
              <a:r>
                <a:rPr lang="en-GB" sz="1400" dirty="0"/>
                <a:t>See the next slide for an example based on the Anglo-Saxons</a:t>
              </a:r>
            </a:p>
          </p:txBody>
        </p:sp>
      </p:grpSp>
      <p:grpSp>
        <p:nvGrpSpPr>
          <p:cNvPr id="65" name="Group 64">
            <a:extLst>
              <a:ext uri="{FF2B5EF4-FFF2-40B4-BE49-F238E27FC236}">
                <a16:creationId xmlns:a16="http://schemas.microsoft.com/office/drawing/2014/main" id="{118BD76A-DD45-BE0D-9E58-498B37BF42C3}"/>
              </a:ext>
            </a:extLst>
          </p:cNvPr>
          <p:cNvGrpSpPr/>
          <p:nvPr/>
        </p:nvGrpSpPr>
        <p:grpSpPr>
          <a:xfrm>
            <a:off x="374533" y="2834631"/>
            <a:ext cx="5573205" cy="3287712"/>
            <a:chOff x="357508" y="2201964"/>
            <a:chExt cx="5573205" cy="3287712"/>
          </a:xfrm>
        </p:grpSpPr>
        <p:sp>
          <p:nvSpPr>
            <p:cNvPr id="23" name="AutoShape 2">
              <a:extLst>
                <a:ext uri="{FF2B5EF4-FFF2-40B4-BE49-F238E27FC236}">
                  <a16:creationId xmlns:a16="http://schemas.microsoft.com/office/drawing/2014/main" id="{4EAE8505-9793-9AA2-658E-3EF6D05FCEBC}"/>
                </a:ext>
              </a:extLst>
            </p:cNvPr>
            <p:cNvSpPr>
              <a:spLocks noChangeAspect="1" noChangeArrowheads="1" noTextEdit="1"/>
            </p:cNvSpPr>
            <p:nvPr/>
          </p:nvSpPr>
          <p:spPr bwMode="auto">
            <a:xfrm>
              <a:off x="361762" y="2201964"/>
              <a:ext cx="5568950" cy="295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Rectangle 4">
              <a:extLst>
                <a:ext uri="{FF2B5EF4-FFF2-40B4-BE49-F238E27FC236}">
                  <a16:creationId xmlns:a16="http://schemas.microsoft.com/office/drawing/2014/main" id="{8DBE09E9-5CA9-B462-949F-AE258A0FB82A}"/>
                </a:ext>
              </a:extLst>
            </p:cNvPr>
            <p:cNvSpPr>
              <a:spLocks noChangeArrowheads="1"/>
            </p:cNvSpPr>
            <p:nvPr/>
          </p:nvSpPr>
          <p:spPr bwMode="auto">
            <a:xfrm>
              <a:off x="369700" y="2209901"/>
              <a:ext cx="1849438" cy="457200"/>
            </a:xfrm>
            <a:prstGeom prst="rect">
              <a:avLst/>
            </a:prstGeom>
            <a:solidFill>
              <a:srgbClr val="F58B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Rectangle 5">
              <a:extLst>
                <a:ext uri="{FF2B5EF4-FFF2-40B4-BE49-F238E27FC236}">
                  <a16:creationId xmlns:a16="http://schemas.microsoft.com/office/drawing/2014/main" id="{615872D3-024F-C373-5E75-1273A3B4A480}"/>
                </a:ext>
              </a:extLst>
            </p:cNvPr>
            <p:cNvSpPr>
              <a:spLocks noChangeArrowheads="1"/>
            </p:cNvSpPr>
            <p:nvPr/>
          </p:nvSpPr>
          <p:spPr bwMode="auto">
            <a:xfrm>
              <a:off x="2219137" y="2209901"/>
              <a:ext cx="1849438" cy="457200"/>
            </a:xfrm>
            <a:prstGeom prst="rect">
              <a:avLst/>
            </a:prstGeom>
            <a:solidFill>
              <a:srgbClr val="FAD00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Rectangle 6">
              <a:extLst>
                <a:ext uri="{FF2B5EF4-FFF2-40B4-BE49-F238E27FC236}">
                  <a16:creationId xmlns:a16="http://schemas.microsoft.com/office/drawing/2014/main" id="{00B123B8-4658-FBB3-CD58-24871F8EFCD2}"/>
                </a:ext>
              </a:extLst>
            </p:cNvPr>
            <p:cNvSpPr>
              <a:spLocks noChangeArrowheads="1"/>
            </p:cNvSpPr>
            <p:nvPr/>
          </p:nvSpPr>
          <p:spPr bwMode="auto">
            <a:xfrm>
              <a:off x="4068575" y="2209901"/>
              <a:ext cx="1849438" cy="457200"/>
            </a:xfrm>
            <a:prstGeom prst="rect">
              <a:avLst/>
            </a:prstGeom>
            <a:solidFill>
              <a:srgbClr val="C3D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Line 7">
              <a:extLst>
                <a:ext uri="{FF2B5EF4-FFF2-40B4-BE49-F238E27FC236}">
                  <a16:creationId xmlns:a16="http://schemas.microsoft.com/office/drawing/2014/main" id="{17090B4C-B299-2C07-6CE7-E6F2CCEDC0F0}"/>
                </a:ext>
              </a:extLst>
            </p:cNvPr>
            <p:cNvSpPr>
              <a:spLocks noChangeShapeType="1"/>
            </p:cNvSpPr>
            <p:nvPr/>
          </p:nvSpPr>
          <p:spPr bwMode="auto">
            <a:xfrm>
              <a:off x="2219137"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Line 8">
              <a:extLst>
                <a:ext uri="{FF2B5EF4-FFF2-40B4-BE49-F238E27FC236}">
                  <a16:creationId xmlns:a16="http://schemas.microsoft.com/office/drawing/2014/main" id="{ABE164AB-FEC1-4F30-134C-0F465E56C93D}"/>
                </a:ext>
              </a:extLst>
            </p:cNvPr>
            <p:cNvSpPr>
              <a:spLocks noChangeShapeType="1"/>
            </p:cNvSpPr>
            <p:nvPr/>
          </p:nvSpPr>
          <p:spPr bwMode="auto">
            <a:xfrm>
              <a:off x="4068575"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Line 9">
              <a:extLst>
                <a:ext uri="{FF2B5EF4-FFF2-40B4-BE49-F238E27FC236}">
                  <a16:creationId xmlns:a16="http://schemas.microsoft.com/office/drawing/2014/main" id="{3ECBF9E9-4C9B-1C8B-A1C0-86077FED7264}"/>
                </a:ext>
              </a:extLst>
            </p:cNvPr>
            <p:cNvSpPr>
              <a:spLocks noChangeShapeType="1"/>
            </p:cNvSpPr>
            <p:nvPr/>
          </p:nvSpPr>
          <p:spPr bwMode="auto">
            <a:xfrm>
              <a:off x="363350" y="26671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Line 10">
              <a:extLst>
                <a:ext uri="{FF2B5EF4-FFF2-40B4-BE49-F238E27FC236}">
                  <a16:creationId xmlns:a16="http://schemas.microsoft.com/office/drawing/2014/main" id="{7E925F19-6FD3-ABE0-50C2-8679EAF9B504}"/>
                </a:ext>
              </a:extLst>
            </p:cNvPr>
            <p:cNvSpPr>
              <a:spLocks noChangeShapeType="1"/>
            </p:cNvSpPr>
            <p:nvPr/>
          </p:nvSpPr>
          <p:spPr bwMode="auto">
            <a:xfrm>
              <a:off x="363350" y="3400716"/>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Line 11">
              <a:extLst>
                <a:ext uri="{FF2B5EF4-FFF2-40B4-BE49-F238E27FC236}">
                  <a16:creationId xmlns:a16="http://schemas.microsoft.com/office/drawing/2014/main" id="{98C7DA1D-9998-6D69-D2B2-3D6F1AB21C0D}"/>
                </a:ext>
              </a:extLst>
            </p:cNvPr>
            <p:cNvSpPr>
              <a:spLocks noChangeShapeType="1"/>
            </p:cNvSpPr>
            <p:nvPr/>
          </p:nvSpPr>
          <p:spPr bwMode="auto">
            <a:xfrm>
              <a:off x="357508" y="4064019"/>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Line 12">
              <a:extLst>
                <a:ext uri="{FF2B5EF4-FFF2-40B4-BE49-F238E27FC236}">
                  <a16:creationId xmlns:a16="http://schemas.microsoft.com/office/drawing/2014/main" id="{DC05CB83-66BF-0E81-8BFB-461D6CD939B3}"/>
                </a:ext>
              </a:extLst>
            </p:cNvPr>
            <p:cNvSpPr>
              <a:spLocks noChangeShapeType="1"/>
            </p:cNvSpPr>
            <p:nvPr/>
          </p:nvSpPr>
          <p:spPr bwMode="auto">
            <a:xfrm>
              <a:off x="369700" y="470945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Line 13">
              <a:extLst>
                <a:ext uri="{FF2B5EF4-FFF2-40B4-BE49-F238E27FC236}">
                  <a16:creationId xmlns:a16="http://schemas.microsoft.com/office/drawing/2014/main" id="{EC3F2706-EF51-B11C-451D-1F0F35757831}"/>
                </a:ext>
              </a:extLst>
            </p:cNvPr>
            <p:cNvSpPr>
              <a:spLocks noChangeShapeType="1"/>
            </p:cNvSpPr>
            <p:nvPr/>
          </p:nvSpPr>
          <p:spPr bwMode="auto">
            <a:xfrm>
              <a:off x="369700"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Line 14">
              <a:extLst>
                <a:ext uri="{FF2B5EF4-FFF2-40B4-BE49-F238E27FC236}">
                  <a16:creationId xmlns:a16="http://schemas.microsoft.com/office/drawing/2014/main" id="{915C5F8E-FF43-6324-65B9-AA6C3265114A}"/>
                </a:ext>
              </a:extLst>
            </p:cNvPr>
            <p:cNvSpPr>
              <a:spLocks noChangeShapeType="1"/>
            </p:cNvSpPr>
            <p:nvPr/>
          </p:nvSpPr>
          <p:spPr bwMode="auto">
            <a:xfrm>
              <a:off x="5918012"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Line 15">
              <a:extLst>
                <a:ext uri="{FF2B5EF4-FFF2-40B4-BE49-F238E27FC236}">
                  <a16:creationId xmlns:a16="http://schemas.microsoft.com/office/drawing/2014/main" id="{33987F4B-39EC-4780-AF82-D572A996CA17}"/>
                </a:ext>
              </a:extLst>
            </p:cNvPr>
            <p:cNvSpPr>
              <a:spLocks noChangeShapeType="1"/>
            </p:cNvSpPr>
            <p:nvPr/>
          </p:nvSpPr>
          <p:spPr bwMode="auto">
            <a:xfrm>
              <a:off x="363350" y="22099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Line 16">
              <a:extLst>
                <a:ext uri="{FF2B5EF4-FFF2-40B4-BE49-F238E27FC236}">
                  <a16:creationId xmlns:a16="http://schemas.microsoft.com/office/drawing/2014/main" id="{F9260CDD-6BBC-963A-58A4-8189C3F03301}"/>
                </a:ext>
              </a:extLst>
            </p:cNvPr>
            <p:cNvSpPr>
              <a:spLocks noChangeShapeType="1"/>
            </p:cNvSpPr>
            <p:nvPr/>
          </p:nvSpPr>
          <p:spPr bwMode="auto">
            <a:xfrm>
              <a:off x="363350" y="5483326"/>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Rectangle 17">
              <a:extLst>
                <a:ext uri="{FF2B5EF4-FFF2-40B4-BE49-F238E27FC236}">
                  <a16:creationId xmlns:a16="http://schemas.microsoft.com/office/drawing/2014/main" id="{8535C53C-DACA-F985-6247-B74ACDD91136}"/>
                </a:ext>
              </a:extLst>
            </p:cNvPr>
            <p:cNvSpPr>
              <a:spLocks noChangeArrowheads="1"/>
            </p:cNvSpPr>
            <p:nvPr/>
          </p:nvSpPr>
          <p:spPr bwMode="auto">
            <a:xfrm>
              <a:off x="728475" y="2346426"/>
              <a:ext cx="12223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 ALREADY)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18">
              <a:extLst>
                <a:ext uri="{FF2B5EF4-FFF2-40B4-BE49-F238E27FC236}">
                  <a16:creationId xmlns:a16="http://schemas.microsoft.com/office/drawing/2014/main" id="{33B99284-02A2-D3D7-8EA6-35EE4C129FE4}"/>
                </a:ext>
              </a:extLst>
            </p:cNvPr>
            <p:cNvSpPr>
              <a:spLocks noChangeArrowheads="1"/>
            </p:cNvSpPr>
            <p:nvPr/>
          </p:nvSpPr>
          <p:spPr bwMode="auto">
            <a:xfrm>
              <a:off x="2560450" y="2346426"/>
              <a:ext cx="5715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W(ANT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19">
              <a:extLst>
                <a:ext uri="{FF2B5EF4-FFF2-40B4-BE49-F238E27FC236}">
                  <a16:creationId xmlns:a16="http://schemas.microsoft.com/office/drawing/2014/main" id="{26CD0B3B-A46C-F307-8A2F-B3A9765B964F}"/>
                </a:ext>
              </a:extLst>
            </p:cNvPr>
            <p:cNvSpPr>
              <a:spLocks noChangeArrowheads="1"/>
            </p:cNvSpPr>
            <p:nvPr/>
          </p:nvSpPr>
          <p:spPr bwMode="auto">
            <a:xfrm>
              <a:off x="3049400" y="2346426"/>
              <a:ext cx="2952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TO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Rectangle 20">
              <a:extLst>
                <a:ext uri="{FF2B5EF4-FFF2-40B4-BE49-F238E27FC236}">
                  <a16:creationId xmlns:a16="http://schemas.microsoft.com/office/drawing/2014/main" id="{48FAE986-EA59-4415-FCA4-AF7E10EFD4AA}"/>
                </a:ext>
              </a:extLst>
            </p:cNvPr>
            <p:cNvSpPr>
              <a:spLocks noChangeArrowheads="1"/>
            </p:cNvSpPr>
            <p:nvPr/>
          </p:nvSpPr>
          <p:spPr bwMode="auto">
            <a:xfrm>
              <a:off x="3257362" y="2346426"/>
              <a:ext cx="554038"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Rectangle 21">
              <a:extLst>
                <a:ext uri="{FF2B5EF4-FFF2-40B4-BE49-F238E27FC236}">
                  <a16:creationId xmlns:a16="http://schemas.microsoft.com/office/drawing/2014/main" id="{2CE9CD74-A692-52A9-0371-74466195D724}"/>
                </a:ext>
              </a:extLst>
            </p:cNvPr>
            <p:cNvSpPr>
              <a:spLocks noChangeArrowheads="1"/>
            </p:cNvSpPr>
            <p:nvPr/>
          </p:nvSpPr>
          <p:spPr bwMode="auto">
            <a:xfrm>
              <a:off x="4578162" y="2252763"/>
              <a:ext cx="7556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L(EARNED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22">
              <a:extLst>
                <a:ext uri="{FF2B5EF4-FFF2-40B4-BE49-F238E27FC236}">
                  <a16:creationId xmlns:a16="http://schemas.microsoft.com/office/drawing/2014/main" id="{D2CE2243-997E-3813-C4B0-AB42752B6082}"/>
                </a:ext>
              </a:extLst>
            </p:cNvPr>
            <p:cNvSpPr>
              <a:spLocks noChangeArrowheads="1"/>
            </p:cNvSpPr>
            <p:nvPr/>
          </p:nvSpPr>
          <p:spPr bwMode="auto">
            <a:xfrm>
              <a:off x="5248087" y="2252763"/>
              <a:ext cx="2809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BY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 name="Rectangle 23">
              <a:extLst>
                <a:ext uri="{FF2B5EF4-FFF2-40B4-BE49-F238E27FC236}">
                  <a16:creationId xmlns:a16="http://schemas.microsoft.com/office/drawing/2014/main" id="{91B9AAAC-E610-B8FF-7B01-1DCB0BC17FC1}"/>
                </a:ext>
              </a:extLst>
            </p:cNvPr>
            <p:cNvSpPr>
              <a:spLocks noChangeArrowheads="1"/>
            </p:cNvSpPr>
            <p:nvPr/>
          </p:nvSpPr>
          <p:spPr bwMode="auto">
            <a:xfrm>
              <a:off x="4522600" y="2438501"/>
              <a:ext cx="10287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RESEARCHING)</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 name="Rectangle 42">
              <a:extLst>
                <a:ext uri="{FF2B5EF4-FFF2-40B4-BE49-F238E27FC236}">
                  <a16:creationId xmlns:a16="http://schemas.microsoft.com/office/drawing/2014/main" id="{3F1BF8CD-7511-4479-3671-0B2BE750D6B1}"/>
                </a:ext>
              </a:extLst>
            </p:cNvPr>
            <p:cNvSpPr>
              <a:spLocks noChangeArrowheads="1"/>
            </p:cNvSpPr>
            <p:nvPr/>
          </p:nvSpPr>
          <p:spPr bwMode="auto">
            <a:xfrm>
              <a:off x="5487800" y="4794351"/>
              <a:ext cx="13652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
        <p:nvSpPr>
          <p:cNvPr id="66" name="TextBox 65">
            <a:extLst>
              <a:ext uri="{FF2B5EF4-FFF2-40B4-BE49-F238E27FC236}">
                <a16:creationId xmlns:a16="http://schemas.microsoft.com/office/drawing/2014/main" id="{7A6AD269-0A03-405E-3E9B-5A072BB6AF21}"/>
              </a:ext>
            </a:extLst>
          </p:cNvPr>
          <p:cNvSpPr txBox="1"/>
          <p:nvPr/>
        </p:nvSpPr>
        <p:spPr>
          <a:xfrm>
            <a:off x="386725" y="1890669"/>
            <a:ext cx="7886700" cy="646331"/>
          </a:xfrm>
          <a:prstGeom prst="rect">
            <a:avLst/>
          </a:prstGeom>
          <a:noFill/>
        </p:spPr>
        <p:txBody>
          <a:bodyPr wrap="square" rtlCol="0">
            <a:spAutoFit/>
          </a:bodyPr>
          <a:lstStyle/>
          <a:p>
            <a:r>
              <a:rPr lang="en-GB" dirty="0"/>
              <a:t>One way to identify what you already know, and what you want to know (and to track what you have discovered) is to use a KWL chart:</a:t>
            </a:r>
          </a:p>
        </p:txBody>
      </p:sp>
      <p:sp>
        <p:nvSpPr>
          <p:cNvPr id="67" name="Rectangle 66">
            <a:extLst>
              <a:ext uri="{FF2B5EF4-FFF2-40B4-BE49-F238E27FC236}">
                <a16:creationId xmlns:a16="http://schemas.microsoft.com/office/drawing/2014/main" id="{7709F8FC-0ADC-7A7B-9F36-E126427B2B5D}"/>
              </a:ext>
            </a:extLst>
          </p:cNvPr>
          <p:cNvSpPr/>
          <p:nvPr/>
        </p:nvSpPr>
        <p:spPr>
          <a:xfrm>
            <a:off x="745500" y="3552066"/>
            <a:ext cx="1239174" cy="2092311"/>
          </a:xfrm>
          <a:prstGeom prst="rect">
            <a:avLst/>
          </a:prstGeom>
          <a:solidFill>
            <a:srgbClr val="FBCD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Here, write down what you definitely know about your chosen topic.</a:t>
            </a:r>
          </a:p>
          <a:p>
            <a:pPr algn="ctr"/>
            <a:endParaRPr lang="en-GB" sz="1200" dirty="0">
              <a:solidFill>
                <a:schemeClr val="tx1"/>
              </a:solidFill>
            </a:endParaRPr>
          </a:p>
          <a:p>
            <a:pPr algn="ctr"/>
            <a:r>
              <a:rPr lang="en-GB" sz="1200" dirty="0">
                <a:solidFill>
                  <a:schemeClr val="tx1"/>
                </a:solidFill>
              </a:rPr>
              <a:t>This is a good way to start planning, too.</a:t>
            </a:r>
          </a:p>
        </p:txBody>
      </p:sp>
      <p:sp>
        <p:nvSpPr>
          <p:cNvPr id="68" name="Rectangle 67">
            <a:extLst>
              <a:ext uri="{FF2B5EF4-FFF2-40B4-BE49-F238E27FC236}">
                <a16:creationId xmlns:a16="http://schemas.microsoft.com/office/drawing/2014/main" id="{92B02D0D-3F56-8EE0-E384-A0F329EE48C2}"/>
              </a:ext>
            </a:extLst>
          </p:cNvPr>
          <p:cNvSpPr/>
          <p:nvPr/>
        </p:nvSpPr>
        <p:spPr>
          <a:xfrm>
            <a:off x="2526011" y="3553148"/>
            <a:ext cx="1239174" cy="2092311"/>
          </a:xfrm>
          <a:prstGeom prst="rect">
            <a:avLst/>
          </a:prstGeom>
          <a:solidFill>
            <a:srgbClr val="FEF1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Then look at what you know and think about what else you could find out.</a:t>
            </a:r>
          </a:p>
          <a:p>
            <a:pPr algn="ctr"/>
            <a:endParaRPr lang="en-GB" sz="1200" dirty="0">
              <a:solidFill>
                <a:schemeClr val="tx1"/>
              </a:solidFill>
            </a:endParaRPr>
          </a:p>
          <a:p>
            <a:pPr algn="ctr"/>
            <a:r>
              <a:rPr lang="en-GB" sz="1200" dirty="0">
                <a:solidFill>
                  <a:schemeClr val="tx1"/>
                </a:solidFill>
              </a:rPr>
              <a:t>You can write yourself questions to fuel your research, here.</a:t>
            </a:r>
          </a:p>
        </p:txBody>
      </p:sp>
      <p:sp>
        <p:nvSpPr>
          <p:cNvPr id="69" name="Rectangle 68">
            <a:extLst>
              <a:ext uri="{FF2B5EF4-FFF2-40B4-BE49-F238E27FC236}">
                <a16:creationId xmlns:a16="http://schemas.microsoft.com/office/drawing/2014/main" id="{57001B9E-9AF7-E8AC-AF86-620817452105}"/>
              </a:ext>
            </a:extLst>
          </p:cNvPr>
          <p:cNvSpPr/>
          <p:nvPr/>
        </p:nvSpPr>
        <p:spPr>
          <a:xfrm>
            <a:off x="4381648" y="3412978"/>
            <a:ext cx="1333113" cy="2650308"/>
          </a:xfrm>
          <a:prstGeom prst="rect">
            <a:avLst/>
          </a:prstGeom>
          <a:solidFill>
            <a:srgbClr val="E8F1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Keep track of what you have learned here – a good place to write notes about the most important bits of information you find.</a:t>
            </a:r>
          </a:p>
          <a:p>
            <a:pPr algn="ctr"/>
            <a:endParaRPr lang="en-GB" sz="1200" dirty="0">
              <a:solidFill>
                <a:schemeClr val="tx1"/>
              </a:solidFill>
            </a:endParaRPr>
          </a:p>
          <a:p>
            <a:pPr algn="ctr"/>
            <a:r>
              <a:rPr lang="en-GB" sz="1200" dirty="0">
                <a:solidFill>
                  <a:schemeClr val="tx1"/>
                </a:solidFill>
              </a:rPr>
              <a:t>You can also use this column to identify more questions. </a:t>
            </a:r>
          </a:p>
        </p:txBody>
      </p:sp>
      <p:pic>
        <p:nvPicPr>
          <p:cNvPr id="6" name="Picture 5" descr="A black x on a white background&#10;&#10;Description automatically generated">
            <a:extLst>
              <a:ext uri="{FF2B5EF4-FFF2-40B4-BE49-F238E27FC236}">
                <a16:creationId xmlns:a16="http://schemas.microsoft.com/office/drawing/2014/main" id="{67485162-DB13-7346-D56D-4436D0E9CA4E}"/>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3089373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59" y="6356351"/>
            <a:ext cx="4170893"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dirty="0"/>
          </a:p>
        </p:txBody>
      </p:sp>
      <p:grpSp>
        <p:nvGrpSpPr>
          <p:cNvPr id="20" name="Group 19">
            <a:extLst>
              <a:ext uri="{FF2B5EF4-FFF2-40B4-BE49-F238E27FC236}">
                <a16:creationId xmlns:a16="http://schemas.microsoft.com/office/drawing/2014/main" id="{4DC416BD-0C08-402C-BBCA-92850AECECFC}"/>
              </a:ext>
            </a:extLst>
          </p:cNvPr>
          <p:cNvGrpSpPr/>
          <p:nvPr/>
        </p:nvGrpSpPr>
        <p:grpSpPr>
          <a:xfrm flipH="1">
            <a:off x="6248212" y="2589629"/>
            <a:ext cx="2695128" cy="2739394"/>
            <a:chOff x="6115126" y="3936266"/>
            <a:chExt cx="2695128" cy="2232247"/>
          </a:xfrm>
        </p:grpSpPr>
        <p:grpSp>
          <p:nvGrpSpPr>
            <p:cNvPr id="14" name="Group 13">
              <a:extLst>
                <a:ext uri="{FF2B5EF4-FFF2-40B4-BE49-F238E27FC236}">
                  <a16:creationId xmlns:a16="http://schemas.microsoft.com/office/drawing/2014/main" id="{87CBB22A-AFFE-4FE4-B4E6-99B20306DFA0}"/>
                </a:ext>
              </a:extLst>
            </p:cNvPr>
            <p:cNvGrpSpPr/>
            <p:nvPr/>
          </p:nvGrpSpPr>
          <p:grpSpPr>
            <a:xfrm>
              <a:off x="6115126" y="3936266"/>
              <a:ext cx="2695128" cy="2232247"/>
              <a:chOff x="467544" y="2546862"/>
              <a:chExt cx="4464496" cy="3791447"/>
            </a:xfrm>
          </p:grpSpPr>
          <p:grpSp>
            <p:nvGrpSpPr>
              <p:cNvPr id="15" name="Group 14">
                <a:extLst>
                  <a:ext uri="{FF2B5EF4-FFF2-40B4-BE49-F238E27FC236}">
                    <a16:creationId xmlns:a16="http://schemas.microsoft.com/office/drawing/2014/main" id="{7E8131D4-43D4-4EA8-9AB8-6B7D7B6D9788}"/>
                  </a:ext>
                </a:extLst>
              </p:cNvPr>
              <p:cNvGrpSpPr/>
              <p:nvPr/>
            </p:nvGrpSpPr>
            <p:grpSpPr>
              <a:xfrm>
                <a:off x="467544" y="2546862"/>
                <a:ext cx="4464496" cy="3791447"/>
                <a:chOff x="5292080" y="3955813"/>
                <a:chExt cx="3384376" cy="2299344"/>
              </a:xfrm>
            </p:grpSpPr>
            <p:pic>
              <p:nvPicPr>
                <p:cNvPr id="17" name="Picture 16">
                  <a:extLst>
                    <a:ext uri="{FF2B5EF4-FFF2-40B4-BE49-F238E27FC236}">
                      <a16:creationId xmlns:a16="http://schemas.microsoft.com/office/drawing/2014/main" id="{ADCEDD46-7B2D-408A-8E61-748A3EEC3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8" name="TextBox 17">
                  <a:extLst>
                    <a:ext uri="{FF2B5EF4-FFF2-40B4-BE49-F238E27FC236}">
                      <a16:creationId xmlns:a16="http://schemas.microsoft.com/office/drawing/2014/main" id="{AE998EC7-B44C-415F-822E-5AE5C508785B}"/>
                    </a:ext>
                  </a:extLst>
                </p:cNvPr>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16" name="TextBox 15">
                <a:extLst>
                  <a:ext uri="{FF2B5EF4-FFF2-40B4-BE49-F238E27FC236}">
                    <a16:creationId xmlns:a16="http://schemas.microsoft.com/office/drawing/2014/main" id="{7A0F775F-CA72-45E8-B310-8B052601AAED}"/>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19" name="TextBox 18">
              <a:extLst>
                <a:ext uri="{FF2B5EF4-FFF2-40B4-BE49-F238E27FC236}">
                  <a16:creationId xmlns:a16="http://schemas.microsoft.com/office/drawing/2014/main" id="{4A8971B6-91F8-4424-BDE8-6142378222BC}"/>
                </a:ext>
              </a:extLst>
            </p:cNvPr>
            <p:cNvSpPr txBox="1"/>
            <p:nvPr/>
          </p:nvSpPr>
          <p:spPr>
            <a:xfrm>
              <a:off x="6214396" y="4145397"/>
              <a:ext cx="2530820" cy="1293925"/>
            </a:xfrm>
            <a:prstGeom prst="rect">
              <a:avLst/>
            </a:prstGeom>
            <a:noFill/>
          </p:spPr>
          <p:txBody>
            <a:bodyPr wrap="square" rtlCol="0">
              <a:spAutoFit/>
            </a:bodyPr>
            <a:lstStyle/>
            <a:p>
              <a:pPr algn="ctr"/>
              <a:r>
                <a:rPr lang="en-GB" sz="1400" dirty="0"/>
                <a:t>Fill out the ‘KWL’ chart  to track what you:</a:t>
              </a:r>
            </a:p>
            <a:p>
              <a:pPr marL="285750" indent="-285750" algn="ctr">
                <a:buFont typeface="Arial" panose="020B0604020202020204" pitchFamily="34" charset="0"/>
                <a:buChar char="•"/>
              </a:pPr>
              <a:r>
                <a:rPr lang="en-GB" sz="1400" dirty="0"/>
                <a:t>Know already</a:t>
              </a:r>
            </a:p>
            <a:p>
              <a:pPr marL="285750" indent="-285750" algn="ctr">
                <a:buFont typeface="Arial" panose="020B0604020202020204" pitchFamily="34" charset="0"/>
                <a:buChar char="•"/>
              </a:pPr>
              <a:r>
                <a:rPr lang="en-GB" sz="1400" dirty="0"/>
                <a:t>Want to know</a:t>
              </a:r>
            </a:p>
            <a:p>
              <a:pPr marL="285750" indent="-285750" algn="ctr">
                <a:buFont typeface="Arial" panose="020B0604020202020204" pitchFamily="34" charset="0"/>
                <a:buChar char="•"/>
              </a:pPr>
              <a:r>
                <a:rPr lang="en-GB" sz="1400" dirty="0"/>
                <a:t>Have learned </a:t>
              </a:r>
            </a:p>
            <a:p>
              <a:pPr algn="ctr"/>
              <a:r>
                <a:rPr lang="en-GB" sz="1400" dirty="0"/>
                <a:t>Here is an example for based on the Anglo-Saxons.</a:t>
              </a:r>
            </a:p>
          </p:txBody>
        </p:sp>
      </p:grpSp>
      <p:sp>
        <p:nvSpPr>
          <p:cNvPr id="23" name="AutoShape 2">
            <a:extLst>
              <a:ext uri="{FF2B5EF4-FFF2-40B4-BE49-F238E27FC236}">
                <a16:creationId xmlns:a16="http://schemas.microsoft.com/office/drawing/2014/main" id="{4EAE8505-9793-9AA2-658E-3EF6D05FCEBC}"/>
              </a:ext>
            </a:extLst>
          </p:cNvPr>
          <p:cNvSpPr>
            <a:spLocks noChangeAspect="1" noChangeArrowheads="1" noTextEdit="1"/>
          </p:cNvSpPr>
          <p:nvPr/>
        </p:nvSpPr>
        <p:spPr bwMode="auto">
          <a:xfrm>
            <a:off x="361762" y="2201963"/>
            <a:ext cx="5568950" cy="3925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Rectangle 4">
            <a:extLst>
              <a:ext uri="{FF2B5EF4-FFF2-40B4-BE49-F238E27FC236}">
                <a16:creationId xmlns:a16="http://schemas.microsoft.com/office/drawing/2014/main" id="{8DBE09E9-5CA9-B462-949F-AE258A0FB82A}"/>
              </a:ext>
            </a:extLst>
          </p:cNvPr>
          <p:cNvSpPr>
            <a:spLocks noChangeArrowheads="1"/>
          </p:cNvSpPr>
          <p:nvPr/>
        </p:nvSpPr>
        <p:spPr bwMode="auto">
          <a:xfrm>
            <a:off x="369700" y="2209901"/>
            <a:ext cx="1849438" cy="457200"/>
          </a:xfrm>
          <a:prstGeom prst="rect">
            <a:avLst/>
          </a:prstGeom>
          <a:solidFill>
            <a:srgbClr val="F58B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Rectangle 5">
            <a:extLst>
              <a:ext uri="{FF2B5EF4-FFF2-40B4-BE49-F238E27FC236}">
                <a16:creationId xmlns:a16="http://schemas.microsoft.com/office/drawing/2014/main" id="{615872D3-024F-C373-5E75-1273A3B4A480}"/>
              </a:ext>
            </a:extLst>
          </p:cNvPr>
          <p:cNvSpPr>
            <a:spLocks noChangeArrowheads="1"/>
          </p:cNvSpPr>
          <p:nvPr/>
        </p:nvSpPr>
        <p:spPr bwMode="auto">
          <a:xfrm>
            <a:off x="2219137" y="2209901"/>
            <a:ext cx="1849438" cy="457200"/>
          </a:xfrm>
          <a:prstGeom prst="rect">
            <a:avLst/>
          </a:prstGeom>
          <a:solidFill>
            <a:srgbClr val="FAD00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Rectangle 6">
            <a:extLst>
              <a:ext uri="{FF2B5EF4-FFF2-40B4-BE49-F238E27FC236}">
                <a16:creationId xmlns:a16="http://schemas.microsoft.com/office/drawing/2014/main" id="{00B123B8-4658-FBB3-CD58-24871F8EFCD2}"/>
              </a:ext>
            </a:extLst>
          </p:cNvPr>
          <p:cNvSpPr>
            <a:spLocks noChangeArrowheads="1"/>
          </p:cNvSpPr>
          <p:nvPr/>
        </p:nvSpPr>
        <p:spPr bwMode="auto">
          <a:xfrm>
            <a:off x="4068575" y="2209901"/>
            <a:ext cx="1849438" cy="457200"/>
          </a:xfrm>
          <a:prstGeom prst="rect">
            <a:avLst/>
          </a:prstGeom>
          <a:solidFill>
            <a:srgbClr val="C3D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Line 7">
            <a:extLst>
              <a:ext uri="{FF2B5EF4-FFF2-40B4-BE49-F238E27FC236}">
                <a16:creationId xmlns:a16="http://schemas.microsoft.com/office/drawing/2014/main" id="{17090B4C-B299-2C07-6CE7-E6F2CCEDC0F0}"/>
              </a:ext>
            </a:extLst>
          </p:cNvPr>
          <p:cNvSpPr>
            <a:spLocks noChangeShapeType="1"/>
          </p:cNvSpPr>
          <p:nvPr/>
        </p:nvSpPr>
        <p:spPr bwMode="auto">
          <a:xfrm>
            <a:off x="2219137" y="2203551"/>
            <a:ext cx="0" cy="3925951"/>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Line 8">
            <a:extLst>
              <a:ext uri="{FF2B5EF4-FFF2-40B4-BE49-F238E27FC236}">
                <a16:creationId xmlns:a16="http://schemas.microsoft.com/office/drawing/2014/main" id="{ABE164AB-FEC1-4F30-134C-0F465E56C93D}"/>
              </a:ext>
            </a:extLst>
          </p:cNvPr>
          <p:cNvSpPr>
            <a:spLocks noChangeShapeType="1"/>
          </p:cNvSpPr>
          <p:nvPr/>
        </p:nvSpPr>
        <p:spPr bwMode="auto">
          <a:xfrm flipH="1">
            <a:off x="4059051" y="2203551"/>
            <a:ext cx="9524" cy="3925949"/>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Line 9">
            <a:extLst>
              <a:ext uri="{FF2B5EF4-FFF2-40B4-BE49-F238E27FC236}">
                <a16:creationId xmlns:a16="http://schemas.microsoft.com/office/drawing/2014/main" id="{3ECBF9E9-4C9B-1C8B-A1C0-86077FED7264}"/>
              </a:ext>
            </a:extLst>
          </p:cNvPr>
          <p:cNvSpPr>
            <a:spLocks noChangeShapeType="1"/>
          </p:cNvSpPr>
          <p:nvPr/>
        </p:nvSpPr>
        <p:spPr bwMode="auto">
          <a:xfrm>
            <a:off x="363350" y="26671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Line 10">
            <a:extLst>
              <a:ext uri="{FF2B5EF4-FFF2-40B4-BE49-F238E27FC236}">
                <a16:creationId xmlns:a16="http://schemas.microsoft.com/office/drawing/2014/main" id="{7E925F19-6FD3-ABE0-50C2-8679EAF9B504}"/>
              </a:ext>
            </a:extLst>
          </p:cNvPr>
          <p:cNvSpPr>
            <a:spLocks noChangeShapeType="1"/>
          </p:cNvSpPr>
          <p:nvPr/>
        </p:nvSpPr>
        <p:spPr bwMode="auto">
          <a:xfrm>
            <a:off x="363350" y="3290988"/>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Line 11">
            <a:extLst>
              <a:ext uri="{FF2B5EF4-FFF2-40B4-BE49-F238E27FC236}">
                <a16:creationId xmlns:a16="http://schemas.microsoft.com/office/drawing/2014/main" id="{98C7DA1D-9998-6D69-D2B2-3D6F1AB21C0D}"/>
              </a:ext>
            </a:extLst>
          </p:cNvPr>
          <p:cNvSpPr>
            <a:spLocks noChangeShapeType="1"/>
          </p:cNvSpPr>
          <p:nvPr/>
        </p:nvSpPr>
        <p:spPr bwMode="auto">
          <a:xfrm>
            <a:off x="363350" y="4164936"/>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Line 12">
            <a:extLst>
              <a:ext uri="{FF2B5EF4-FFF2-40B4-BE49-F238E27FC236}">
                <a16:creationId xmlns:a16="http://schemas.microsoft.com/office/drawing/2014/main" id="{DC05CB83-66BF-0E81-8BFB-461D6CD939B3}"/>
              </a:ext>
            </a:extLst>
          </p:cNvPr>
          <p:cNvSpPr>
            <a:spLocks noChangeShapeType="1"/>
          </p:cNvSpPr>
          <p:nvPr/>
        </p:nvSpPr>
        <p:spPr bwMode="auto">
          <a:xfrm>
            <a:off x="376049" y="5123668"/>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Line 13">
            <a:extLst>
              <a:ext uri="{FF2B5EF4-FFF2-40B4-BE49-F238E27FC236}">
                <a16:creationId xmlns:a16="http://schemas.microsoft.com/office/drawing/2014/main" id="{EC3F2706-EF51-B11C-451D-1F0F35757831}"/>
              </a:ext>
            </a:extLst>
          </p:cNvPr>
          <p:cNvSpPr>
            <a:spLocks noChangeShapeType="1"/>
          </p:cNvSpPr>
          <p:nvPr/>
        </p:nvSpPr>
        <p:spPr bwMode="auto">
          <a:xfrm>
            <a:off x="369700" y="2203551"/>
            <a:ext cx="0" cy="3925951"/>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Line 14">
            <a:extLst>
              <a:ext uri="{FF2B5EF4-FFF2-40B4-BE49-F238E27FC236}">
                <a16:creationId xmlns:a16="http://schemas.microsoft.com/office/drawing/2014/main" id="{915C5F8E-FF43-6324-65B9-AA6C3265114A}"/>
              </a:ext>
            </a:extLst>
          </p:cNvPr>
          <p:cNvSpPr>
            <a:spLocks noChangeShapeType="1"/>
          </p:cNvSpPr>
          <p:nvPr/>
        </p:nvSpPr>
        <p:spPr bwMode="auto">
          <a:xfrm flipH="1">
            <a:off x="5905313" y="2203551"/>
            <a:ext cx="12699" cy="3925951"/>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Line 15">
            <a:extLst>
              <a:ext uri="{FF2B5EF4-FFF2-40B4-BE49-F238E27FC236}">
                <a16:creationId xmlns:a16="http://schemas.microsoft.com/office/drawing/2014/main" id="{33987F4B-39EC-4780-AF82-D572A996CA17}"/>
              </a:ext>
            </a:extLst>
          </p:cNvPr>
          <p:cNvSpPr>
            <a:spLocks noChangeShapeType="1"/>
          </p:cNvSpPr>
          <p:nvPr/>
        </p:nvSpPr>
        <p:spPr bwMode="auto">
          <a:xfrm>
            <a:off x="363350" y="22099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Line 16">
            <a:extLst>
              <a:ext uri="{FF2B5EF4-FFF2-40B4-BE49-F238E27FC236}">
                <a16:creationId xmlns:a16="http://schemas.microsoft.com/office/drawing/2014/main" id="{F9260CDD-6BBC-963A-58A4-8189C3F03301}"/>
              </a:ext>
            </a:extLst>
          </p:cNvPr>
          <p:cNvSpPr>
            <a:spLocks noChangeShapeType="1"/>
          </p:cNvSpPr>
          <p:nvPr/>
        </p:nvSpPr>
        <p:spPr bwMode="auto">
          <a:xfrm>
            <a:off x="337155" y="6129502"/>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Rectangle 17">
            <a:extLst>
              <a:ext uri="{FF2B5EF4-FFF2-40B4-BE49-F238E27FC236}">
                <a16:creationId xmlns:a16="http://schemas.microsoft.com/office/drawing/2014/main" id="{8535C53C-DACA-F985-6247-B74ACDD91136}"/>
              </a:ext>
            </a:extLst>
          </p:cNvPr>
          <p:cNvSpPr>
            <a:spLocks noChangeArrowheads="1"/>
          </p:cNvSpPr>
          <p:nvPr/>
        </p:nvSpPr>
        <p:spPr bwMode="auto">
          <a:xfrm>
            <a:off x="728475" y="2346426"/>
            <a:ext cx="12223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 ALREADY)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18">
            <a:extLst>
              <a:ext uri="{FF2B5EF4-FFF2-40B4-BE49-F238E27FC236}">
                <a16:creationId xmlns:a16="http://schemas.microsoft.com/office/drawing/2014/main" id="{33B99284-02A2-D3D7-8EA6-35EE4C129FE4}"/>
              </a:ext>
            </a:extLst>
          </p:cNvPr>
          <p:cNvSpPr>
            <a:spLocks noChangeArrowheads="1"/>
          </p:cNvSpPr>
          <p:nvPr/>
        </p:nvSpPr>
        <p:spPr bwMode="auto">
          <a:xfrm>
            <a:off x="2560450" y="2346426"/>
            <a:ext cx="5715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W(ANT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19">
            <a:extLst>
              <a:ext uri="{FF2B5EF4-FFF2-40B4-BE49-F238E27FC236}">
                <a16:creationId xmlns:a16="http://schemas.microsoft.com/office/drawing/2014/main" id="{26CD0B3B-A46C-F307-8A2F-B3A9765B964F}"/>
              </a:ext>
            </a:extLst>
          </p:cNvPr>
          <p:cNvSpPr>
            <a:spLocks noChangeArrowheads="1"/>
          </p:cNvSpPr>
          <p:nvPr/>
        </p:nvSpPr>
        <p:spPr bwMode="auto">
          <a:xfrm>
            <a:off x="3049400" y="2346426"/>
            <a:ext cx="2952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TO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Rectangle 20">
            <a:extLst>
              <a:ext uri="{FF2B5EF4-FFF2-40B4-BE49-F238E27FC236}">
                <a16:creationId xmlns:a16="http://schemas.microsoft.com/office/drawing/2014/main" id="{48FAE986-EA59-4415-FCA4-AF7E10EFD4AA}"/>
              </a:ext>
            </a:extLst>
          </p:cNvPr>
          <p:cNvSpPr>
            <a:spLocks noChangeArrowheads="1"/>
          </p:cNvSpPr>
          <p:nvPr/>
        </p:nvSpPr>
        <p:spPr bwMode="auto">
          <a:xfrm>
            <a:off x="3257362" y="2346426"/>
            <a:ext cx="554038"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Rectangle 21">
            <a:extLst>
              <a:ext uri="{FF2B5EF4-FFF2-40B4-BE49-F238E27FC236}">
                <a16:creationId xmlns:a16="http://schemas.microsoft.com/office/drawing/2014/main" id="{2CE9CD74-A692-52A9-0371-74466195D724}"/>
              </a:ext>
            </a:extLst>
          </p:cNvPr>
          <p:cNvSpPr>
            <a:spLocks noChangeArrowheads="1"/>
          </p:cNvSpPr>
          <p:nvPr/>
        </p:nvSpPr>
        <p:spPr bwMode="auto">
          <a:xfrm>
            <a:off x="4578162" y="2252763"/>
            <a:ext cx="7556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L(EARNED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22">
            <a:extLst>
              <a:ext uri="{FF2B5EF4-FFF2-40B4-BE49-F238E27FC236}">
                <a16:creationId xmlns:a16="http://schemas.microsoft.com/office/drawing/2014/main" id="{D2CE2243-997E-3813-C4B0-AB42752B6082}"/>
              </a:ext>
            </a:extLst>
          </p:cNvPr>
          <p:cNvSpPr>
            <a:spLocks noChangeArrowheads="1"/>
          </p:cNvSpPr>
          <p:nvPr/>
        </p:nvSpPr>
        <p:spPr bwMode="auto">
          <a:xfrm>
            <a:off x="5248087" y="2252763"/>
            <a:ext cx="2809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BY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 name="Rectangle 23">
            <a:extLst>
              <a:ext uri="{FF2B5EF4-FFF2-40B4-BE49-F238E27FC236}">
                <a16:creationId xmlns:a16="http://schemas.microsoft.com/office/drawing/2014/main" id="{91B9AAAC-E610-B8FF-7B01-1DCB0BC17FC1}"/>
              </a:ext>
            </a:extLst>
          </p:cNvPr>
          <p:cNvSpPr>
            <a:spLocks noChangeArrowheads="1"/>
          </p:cNvSpPr>
          <p:nvPr/>
        </p:nvSpPr>
        <p:spPr bwMode="auto">
          <a:xfrm>
            <a:off x="4522600" y="2438501"/>
            <a:ext cx="10287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RESEARCHING)</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 name="Rectangle 24">
            <a:extLst>
              <a:ext uri="{FF2B5EF4-FFF2-40B4-BE49-F238E27FC236}">
                <a16:creationId xmlns:a16="http://schemas.microsoft.com/office/drawing/2014/main" id="{1A5A6E7A-206C-D5C7-627F-B857993F46AB}"/>
              </a:ext>
            </a:extLst>
          </p:cNvPr>
          <p:cNvSpPr>
            <a:spLocks noChangeArrowheads="1"/>
          </p:cNvSpPr>
          <p:nvPr/>
        </p:nvSpPr>
        <p:spPr bwMode="auto">
          <a:xfrm>
            <a:off x="474357" y="2804271"/>
            <a:ext cx="12502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Old English was the </a:t>
            </a:r>
            <a:endParaRPr kumimoji="0" lang="en-US" altLang="en-US" sz="1200" b="0" i="0" u="none" strike="noStrike" cap="none" normalizeH="0" baseline="0" dirty="0">
              <a:ln>
                <a:noFill/>
              </a:ln>
              <a:solidFill>
                <a:schemeClr val="tx1"/>
              </a:solidFill>
              <a:effectLst/>
            </a:endParaRPr>
          </a:p>
        </p:txBody>
      </p:sp>
      <p:sp>
        <p:nvSpPr>
          <p:cNvPr id="45" name="Rectangle 25">
            <a:extLst>
              <a:ext uri="{FF2B5EF4-FFF2-40B4-BE49-F238E27FC236}">
                <a16:creationId xmlns:a16="http://schemas.microsoft.com/office/drawing/2014/main" id="{F8BAB88E-BDA8-7BCE-813A-2D9037E96C49}"/>
              </a:ext>
            </a:extLst>
          </p:cNvPr>
          <p:cNvSpPr>
            <a:spLocks noChangeArrowheads="1"/>
          </p:cNvSpPr>
          <p:nvPr/>
        </p:nvSpPr>
        <p:spPr bwMode="auto">
          <a:xfrm>
            <a:off x="474357" y="3005727"/>
            <a:ext cx="94929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main language.</a:t>
            </a:r>
            <a:endParaRPr kumimoji="0" lang="en-US" altLang="en-US" sz="1200" b="0" i="0" u="none" strike="noStrike" cap="none" normalizeH="0" baseline="0" dirty="0">
              <a:ln>
                <a:noFill/>
              </a:ln>
              <a:solidFill>
                <a:schemeClr val="tx1"/>
              </a:solidFill>
              <a:effectLst/>
            </a:endParaRPr>
          </a:p>
        </p:txBody>
      </p:sp>
      <p:sp>
        <p:nvSpPr>
          <p:cNvPr id="46" name="Rectangle 26">
            <a:extLst>
              <a:ext uri="{FF2B5EF4-FFF2-40B4-BE49-F238E27FC236}">
                <a16:creationId xmlns:a16="http://schemas.microsoft.com/office/drawing/2014/main" id="{ED701046-CB77-4411-C3E1-341A77EAF813}"/>
              </a:ext>
            </a:extLst>
          </p:cNvPr>
          <p:cNvSpPr>
            <a:spLocks noChangeArrowheads="1"/>
          </p:cNvSpPr>
          <p:nvPr/>
        </p:nvSpPr>
        <p:spPr bwMode="auto">
          <a:xfrm>
            <a:off x="2269982" y="2866099"/>
            <a:ext cx="14299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What did it sound like?</a:t>
            </a:r>
            <a:endParaRPr kumimoji="0" lang="en-US" altLang="en-US" sz="1200" b="0" i="0" u="none" strike="noStrike" cap="none" normalizeH="0" baseline="0" dirty="0">
              <a:ln>
                <a:noFill/>
              </a:ln>
              <a:solidFill>
                <a:schemeClr val="tx1"/>
              </a:solidFill>
              <a:effectLst/>
            </a:endParaRPr>
          </a:p>
        </p:txBody>
      </p:sp>
      <p:sp>
        <p:nvSpPr>
          <p:cNvPr id="47" name="Rectangle 27">
            <a:extLst>
              <a:ext uri="{FF2B5EF4-FFF2-40B4-BE49-F238E27FC236}">
                <a16:creationId xmlns:a16="http://schemas.microsoft.com/office/drawing/2014/main" id="{A698D01D-BE67-A0A4-C321-75E7C2B600C6}"/>
              </a:ext>
            </a:extLst>
          </p:cNvPr>
          <p:cNvSpPr>
            <a:spLocks noChangeArrowheads="1"/>
          </p:cNvSpPr>
          <p:nvPr/>
        </p:nvSpPr>
        <p:spPr bwMode="auto">
          <a:xfrm>
            <a:off x="474357" y="3564772"/>
            <a:ext cx="141795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Alfred the Great is the </a:t>
            </a:r>
            <a:endParaRPr kumimoji="0" lang="en-US" altLang="en-US" sz="1200" b="0" i="0" u="none" strike="noStrike" cap="none" normalizeH="0" baseline="0" dirty="0">
              <a:ln>
                <a:noFill/>
              </a:ln>
              <a:solidFill>
                <a:schemeClr val="tx1"/>
              </a:solidFill>
              <a:effectLst/>
            </a:endParaRPr>
          </a:p>
        </p:txBody>
      </p:sp>
      <p:sp>
        <p:nvSpPr>
          <p:cNvPr id="48" name="Rectangle 28">
            <a:extLst>
              <a:ext uri="{FF2B5EF4-FFF2-40B4-BE49-F238E27FC236}">
                <a16:creationId xmlns:a16="http://schemas.microsoft.com/office/drawing/2014/main" id="{7DB7D436-B8DD-BD9B-6F1E-CE2319BC306A}"/>
              </a:ext>
            </a:extLst>
          </p:cNvPr>
          <p:cNvSpPr>
            <a:spLocks noChangeArrowheads="1"/>
          </p:cNvSpPr>
          <p:nvPr/>
        </p:nvSpPr>
        <p:spPr bwMode="auto">
          <a:xfrm>
            <a:off x="491802" y="3754082"/>
            <a:ext cx="114621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most famous king.</a:t>
            </a:r>
            <a:endParaRPr kumimoji="0" lang="en-US" altLang="en-US" sz="1200" b="0" i="0" u="none" strike="noStrike" cap="none" normalizeH="0" baseline="0" dirty="0">
              <a:ln>
                <a:noFill/>
              </a:ln>
              <a:solidFill>
                <a:schemeClr val="tx1"/>
              </a:solidFill>
              <a:effectLst/>
            </a:endParaRPr>
          </a:p>
        </p:txBody>
      </p:sp>
      <p:sp>
        <p:nvSpPr>
          <p:cNvPr id="49" name="Rectangle 29">
            <a:extLst>
              <a:ext uri="{FF2B5EF4-FFF2-40B4-BE49-F238E27FC236}">
                <a16:creationId xmlns:a16="http://schemas.microsoft.com/office/drawing/2014/main" id="{FCAF3CCF-85DE-0AF4-9901-FCC879BC9220}"/>
              </a:ext>
            </a:extLst>
          </p:cNvPr>
          <p:cNvSpPr>
            <a:spLocks noChangeArrowheads="1"/>
          </p:cNvSpPr>
          <p:nvPr/>
        </p:nvSpPr>
        <p:spPr bwMode="auto">
          <a:xfrm>
            <a:off x="2311095" y="3512168"/>
            <a:ext cx="138871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Why is he so famous? </a:t>
            </a:r>
            <a:endParaRPr kumimoji="0" lang="en-US" altLang="en-US" sz="1200" b="0" i="0" u="none" strike="noStrike" cap="none" normalizeH="0" baseline="0" dirty="0">
              <a:ln>
                <a:noFill/>
              </a:ln>
              <a:solidFill>
                <a:schemeClr val="tx1"/>
              </a:solidFill>
              <a:effectLst/>
            </a:endParaRPr>
          </a:p>
        </p:txBody>
      </p:sp>
      <p:sp>
        <p:nvSpPr>
          <p:cNvPr id="50" name="Rectangle 30">
            <a:extLst>
              <a:ext uri="{FF2B5EF4-FFF2-40B4-BE49-F238E27FC236}">
                <a16:creationId xmlns:a16="http://schemas.microsoft.com/office/drawing/2014/main" id="{1A59C89A-6C15-C41A-BC50-2F9B44E4E2CA}"/>
              </a:ext>
            </a:extLst>
          </p:cNvPr>
          <p:cNvSpPr>
            <a:spLocks noChangeArrowheads="1"/>
          </p:cNvSpPr>
          <p:nvPr/>
        </p:nvSpPr>
        <p:spPr bwMode="auto">
          <a:xfrm>
            <a:off x="2321395" y="3752392"/>
            <a:ext cx="10309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What did he do?</a:t>
            </a:r>
            <a:endParaRPr kumimoji="0" lang="en-US" altLang="en-US" sz="1200" b="0" i="0" u="none" strike="noStrike" cap="none" normalizeH="0" baseline="0" dirty="0">
              <a:ln>
                <a:noFill/>
              </a:ln>
              <a:solidFill>
                <a:schemeClr val="tx1"/>
              </a:solidFill>
              <a:effectLst/>
            </a:endParaRPr>
          </a:p>
        </p:txBody>
      </p:sp>
      <p:sp>
        <p:nvSpPr>
          <p:cNvPr id="51" name="Rectangle 31">
            <a:extLst>
              <a:ext uri="{FF2B5EF4-FFF2-40B4-BE49-F238E27FC236}">
                <a16:creationId xmlns:a16="http://schemas.microsoft.com/office/drawing/2014/main" id="{38188CBF-4AE3-9505-C43B-E27480FF8966}"/>
              </a:ext>
            </a:extLst>
          </p:cNvPr>
          <p:cNvSpPr>
            <a:spLocks noChangeArrowheads="1"/>
          </p:cNvSpPr>
          <p:nvPr/>
        </p:nvSpPr>
        <p:spPr bwMode="auto">
          <a:xfrm>
            <a:off x="437964" y="4470575"/>
            <a:ext cx="142750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Athelstan was the first </a:t>
            </a:r>
            <a:endParaRPr kumimoji="0" lang="en-US" altLang="en-US" sz="1200" b="0" i="0" u="none" strike="noStrike" cap="none" normalizeH="0" baseline="0" dirty="0">
              <a:ln>
                <a:noFill/>
              </a:ln>
              <a:solidFill>
                <a:schemeClr val="tx1"/>
              </a:solidFill>
              <a:effectLst/>
            </a:endParaRPr>
          </a:p>
        </p:txBody>
      </p:sp>
      <p:sp>
        <p:nvSpPr>
          <p:cNvPr id="52" name="Rectangle 32">
            <a:extLst>
              <a:ext uri="{FF2B5EF4-FFF2-40B4-BE49-F238E27FC236}">
                <a16:creationId xmlns:a16="http://schemas.microsoft.com/office/drawing/2014/main" id="{5C88874A-322D-7D7A-6B56-5ADC3ABF7E3B}"/>
              </a:ext>
            </a:extLst>
          </p:cNvPr>
          <p:cNvSpPr>
            <a:spLocks noChangeArrowheads="1"/>
          </p:cNvSpPr>
          <p:nvPr/>
        </p:nvSpPr>
        <p:spPr bwMode="auto">
          <a:xfrm>
            <a:off x="437964" y="4681712"/>
            <a:ext cx="10018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King of England.</a:t>
            </a:r>
            <a:endParaRPr kumimoji="0" lang="en-US" altLang="en-US" sz="1200" b="0" i="0" u="none" strike="noStrike" cap="none" normalizeH="0" baseline="0" dirty="0">
              <a:ln>
                <a:noFill/>
              </a:ln>
              <a:solidFill>
                <a:schemeClr val="tx1"/>
              </a:solidFill>
              <a:effectLst/>
            </a:endParaRPr>
          </a:p>
        </p:txBody>
      </p:sp>
      <p:sp>
        <p:nvSpPr>
          <p:cNvPr id="53" name="Rectangle 33">
            <a:extLst>
              <a:ext uri="{FF2B5EF4-FFF2-40B4-BE49-F238E27FC236}">
                <a16:creationId xmlns:a16="http://schemas.microsoft.com/office/drawing/2014/main" id="{C7DEA130-A905-08B4-3CD8-5ACD10AA771E}"/>
              </a:ext>
            </a:extLst>
          </p:cNvPr>
          <p:cNvSpPr>
            <a:spLocks noChangeArrowheads="1"/>
          </p:cNvSpPr>
          <p:nvPr/>
        </p:nvSpPr>
        <p:spPr bwMode="auto">
          <a:xfrm>
            <a:off x="2287401" y="4470575"/>
            <a:ext cx="128336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How did he unite all </a:t>
            </a:r>
            <a:endParaRPr kumimoji="0" lang="en-US" altLang="en-US" sz="1200" b="0" i="0" u="none" strike="noStrike" cap="none" normalizeH="0" baseline="0" dirty="0">
              <a:ln>
                <a:noFill/>
              </a:ln>
              <a:solidFill>
                <a:schemeClr val="tx1"/>
              </a:solidFill>
              <a:effectLst/>
            </a:endParaRPr>
          </a:p>
        </p:txBody>
      </p:sp>
      <p:sp>
        <p:nvSpPr>
          <p:cNvPr id="54" name="Rectangle 34">
            <a:extLst>
              <a:ext uri="{FF2B5EF4-FFF2-40B4-BE49-F238E27FC236}">
                <a16:creationId xmlns:a16="http://schemas.microsoft.com/office/drawing/2014/main" id="{EC881D06-2C94-EC8E-E0A2-1D57C5BA91DE}"/>
              </a:ext>
            </a:extLst>
          </p:cNvPr>
          <p:cNvSpPr>
            <a:spLocks noChangeArrowheads="1"/>
          </p:cNvSpPr>
          <p:nvPr/>
        </p:nvSpPr>
        <p:spPr bwMode="auto">
          <a:xfrm>
            <a:off x="2287401" y="4681712"/>
            <a:ext cx="5674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England?</a:t>
            </a:r>
            <a:endParaRPr kumimoji="0" lang="en-US" altLang="en-US" sz="1200" b="0" i="0" u="none" strike="noStrike" cap="none" normalizeH="0" baseline="0" dirty="0">
              <a:ln>
                <a:noFill/>
              </a:ln>
              <a:solidFill>
                <a:schemeClr val="tx1"/>
              </a:solidFill>
              <a:effectLst/>
            </a:endParaRPr>
          </a:p>
        </p:txBody>
      </p:sp>
      <p:sp>
        <p:nvSpPr>
          <p:cNvPr id="55" name="Rectangle 35">
            <a:extLst>
              <a:ext uri="{FF2B5EF4-FFF2-40B4-BE49-F238E27FC236}">
                <a16:creationId xmlns:a16="http://schemas.microsoft.com/office/drawing/2014/main" id="{468AFA00-9E64-3025-0741-A1A05B8B6E95}"/>
              </a:ext>
            </a:extLst>
          </p:cNvPr>
          <p:cNvSpPr>
            <a:spLocks noChangeArrowheads="1"/>
          </p:cNvSpPr>
          <p:nvPr/>
        </p:nvSpPr>
        <p:spPr bwMode="auto">
          <a:xfrm>
            <a:off x="496781" y="5412748"/>
            <a:ext cx="125765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Some Anglo-Saxons </a:t>
            </a:r>
            <a:endParaRPr kumimoji="0" lang="en-US" altLang="en-US" sz="1200" b="0" i="0" u="none" strike="noStrike" cap="none" normalizeH="0" baseline="0" dirty="0">
              <a:ln>
                <a:noFill/>
              </a:ln>
              <a:solidFill>
                <a:schemeClr val="tx1"/>
              </a:solidFill>
              <a:effectLst/>
            </a:endParaRPr>
          </a:p>
        </p:txBody>
      </p:sp>
      <p:sp>
        <p:nvSpPr>
          <p:cNvPr id="56" name="Rectangle 36">
            <a:extLst>
              <a:ext uri="{FF2B5EF4-FFF2-40B4-BE49-F238E27FC236}">
                <a16:creationId xmlns:a16="http://schemas.microsoft.com/office/drawing/2014/main" id="{8C505BB7-2CFE-C1E6-EE73-70B1325AD92C}"/>
              </a:ext>
            </a:extLst>
          </p:cNvPr>
          <p:cNvSpPr>
            <a:spLocks noChangeArrowheads="1"/>
          </p:cNvSpPr>
          <p:nvPr/>
        </p:nvSpPr>
        <p:spPr bwMode="auto">
          <a:xfrm>
            <a:off x="496781" y="5623886"/>
            <a:ext cx="76476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were pagan.</a:t>
            </a:r>
            <a:endParaRPr kumimoji="0" lang="en-US" altLang="en-US" sz="1200" b="0" i="0" u="none" strike="noStrike" cap="none" normalizeH="0" baseline="0" dirty="0">
              <a:ln>
                <a:noFill/>
              </a:ln>
              <a:solidFill>
                <a:schemeClr val="tx1"/>
              </a:solidFill>
              <a:effectLst/>
            </a:endParaRPr>
          </a:p>
        </p:txBody>
      </p:sp>
      <p:sp>
        <p:nvSpPr>
          <p:cNvPr id="57" name="Rectangle 37">
            <a:extLst>
              <a:ext uri="{FF2B5EF4-FFF2-40B4-BE49-F238E27FC236}">
                <a16:creationId xmlns:a16="http://schemas.microsoft.com/office/drawing/2014/main" id="{3A12EAE7-568E-EF73-1A7C-0775477937A8}"/>
              </a:ext>
            </a:extLst>
          </p:cNvPr>
          <p:cNvSpPr>
            <a:spLocks noChangeArrowheads="1"/>
          </p:cNvSpPr>
          <p:nvPr/>
        </p:nvSpPr>
        <p:spPr bwMode="auto">
          <a:xfrm>
            <a:off x="2287003" y="5468156"/>
            <a:ext cx="137896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Who were their gods?</a:t>
            </a:r>
            <a:endParaRPr kumimoji="0" lang="en-US" altLang="en-US" sz="1200" b="0" i="0" u="none" strike="noStrike" cap="none" normalizeH="0" baseline="0" dirty="0">
              <a:ln>
                <a:noFill/>
              </a:ln>
              <a:solidFill>
                <a:schemeClr val="tx1"/>
              </a:solidFill>
              <a:effectLst/>
            </a:endParaRPr>
          </a:p>
        </p:txBody>
      </p:sp>
      <p:grpSp>
        <p:nvGrpSpPr>
          <p:cNvPr id="12" name="Group 11">
            <a:extLst>
              <a:ext uri="{FF2B5EF4-FFF2-40B4-BE49-F238E27FC236}">
                <a16:creationId xmlns:a16="http://schemas.microsoft.com/office/drawing/2014/main" id="{15FD42E3-E84A-97B4-2ACF-886DE472F583}"/>
              </a:ext>
            </a:extLst>
          </p:cNvPr>
          <p:cNvGrpSpPr/>
          <p:nvPr/>
        </p:nvGrpSpPr>
        <p:grpSpPr>
          <a:xfrm>
            <a:off x="4163453" y="5212465"/>
            <a:ext cx="1365622" cy="822841"/>
            <a:chOff x="4160650" y="4583213"/>
            <a:chExt cx="1365622" cy="822841"/>
          </a:xfrm>
        </p:grpSpPr>
        <p:sp>
          <p:nvSpPr>
            <p:cNvPr id="58" name="Rectangle 38">
              <a:extLst>
                <a:ext uri="{FF2B5EF4-FFF2-40B4-BE49-F238E27FC236}">
                  <a16:creationId xmlns:a16="http://schemas.microsoft.com/office/drawing/2014/main" id="{566B1F9E-9A45-9EDC-779F-F7FED685C1FD}"/>
                </a:ext>
              </a:extLst>
            </p:cNvPr>
            <p:cNvSpPr>
              <a:spLocks noChangeArrowheads="1"/>
            </p:cNvSpPr>
            <p:nvPr/>
          </p:nvSpPr>
          <p:spPr bwMode="auto">
            <a:xfrm>
              <a:off x="4160650" y="4583213"/>
              <a:ext cx="10343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Main gods were </a:t>
              </a:r>
              <a:endParaRPr kumimoji="0" lang="en-US" altLang="en-US" sz="1200" b="0" i="0" u="none" strike="noStrike" cap="none" normalizeH="0" baseline="0" dirty="0">
                <a:ln>
                  <a:noFill/>
                </a:ln>
                <a:solidFill>
                  <a:schemeClr val="tx1"/>
                </a:solidFill>
                <a:effectLst/>
              </a:endParaRPr>
            </a:p>
          </p:txBody>
        </p:sp>
        <p:sp>
          <p:nvSpPr>
            <p:cNvPr id="59" name="Rectangle 39">
              <a:extLst>
                <a:ext uri="{FF2B5EF4-FFF2-40B4-BE49-F238E27FC236}">
                  <a16:creationId xmlns:a16="http://schemas.microsoft.com/office/drawing/2014/main" id="{F4C086F0-38FA-87CA-B90A-10AA1189CAB5}"/>
                </a:ext>
              </a:extLst>
            </p:cNvPr>
            <p:cNvSpPr>
              <a:spLocks noChangeArrowheads="1"/>
            </p:cNvSpPr>
            <p:nvPr/>
          </p:nvSpPr>
          <p:spPr bwMode="auto">
            <a:xfrm>
              <a:off x="4160650" y="4794351"/>
              <a:ext cx="4487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Woden</a:t>
              </a:r>
              <a:endParaRPr kumimoji="0" lang="en-US" altLang="en-US" sz="1200" b="0" i="0" u="none" strike="noStrike" cap="none" normalizeH="0" baseline="0">
                <a:ln>
                  <a:noFill/>
                </a:ln>
                <a:solidFill>
                  <a:schemeClr val="tx1"/>
                </a:solidFill>
                <a:effectLst/>
              </a:endParaRPr>
            </a:p>
          </p:txBody>
        </p:sp>
        <p:sp>
          <p:nvSpPr>
            <p:cNvPr id="60" name="Rectangle 40">
              <a:extLst>
                <a:ext uri="{FF2B5EF4-FFF2-40B4-BE49-F238E27FC236}">
                  <a16:creationId xmlns:a16="http://schemas.microsoft.com/office/drawing/2014/main" id="{FF59876E-E9DB-C03B-DAE6-A4224152E475}"/>
                </a:ext>
              </a:extLst>
            </p:cNvPr>
            <p:cNvSpPr>
              <a:spLocks noChangeArrowheads="1"/>
            </p:cNvSpPr>
            <p:nvPr/>
          </p:nvSpPr>
          <p:spPr bwMode="auto">
            <a:xfrm>
              <a:off x="4721037" y="4794351"/>
              <a:ext cx="26930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and </a:t>
              </a:r>
              <a:endParaRPr kumimoji="0" lang="en-US" altLang="en-US" sz="1200" b="0" i="0" u="none" strike="noStrike" cap="none" normalizeH="0" baseline="0" dirty="0">
                <a:ln>
                  <a:noFill/>
                </a:ln>
                <a:solidFill>
                  <a:schemeClr val="tx1"/>
                </a:solidFill>
                <a:effectLst/>
              </a:endParaRPr>
            </a:p>
          </p:txBody>
        </p:sp>
        <p:sp>
          <p:nvSpPr>
            <p:cNvPr id="61" name="Rectangle 41">
              <a:extLst>
                <a:ext uri="{FF2B5EF4-FFF2-40B4-BE49-F238E27FC236}">
                  <a16:creationId xmlns:a16="http://schemas.microsoft.com/office/drawing/2014/main" id="{0CE654C5-3335-4C71-7527-680C86BB9EB2}"/>
                </a:ext>
              </a:extLst>
            </p:cNvPr>
            <p:cNvSpPr>
              <a:spLocks noChangeArrowheads="1"/>
            </p:cNvSpPr>
            <p:nvPr/>
          </p:nvSpPr>
          <p:spPr bwMode="auto">
            <a:xfrm>
              <a:off x="5033775" y="4794351"/>
              <a:ext cx="39260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Eostre</a:t>
              </a:r>
              <a:endParaRPr kumimoji="0" lang="en-US" altLang="en-US" sz="1200" b="0" i="0" u="none" strike="noStrike" cap="none" normalizeH="0" baseline="0">
                <a:ln>
                  <a:noFill/>
                </a:ln>
                <a:solidFill>
                  <a:schemeClr val="tx1"/>
                </a:solidFill>
                <a:effectLst/>
              </a:endParaRPr>
            </a:p>
          </p:txBody>
        </p:sp>
        <p:sp>
          <p:nvSpPr>
            <p:cNvPr id="62" name="Rectangle 42">
              <a:extLst>
                <a:ext uri="{FF2B5EF4-FFF2-40B4-BE49-F238E27FC236}">
                  <a16:creationId xmlns:a16="http://schemas.microsoft.com/office/drawing/2014/main" id="{3F1BF8CD-7511-4479-3671-0B2BE750D6B1}"/>
                </a:ext>
              </a:extLst>
            </p:cNvPr>
            <p:cNvSpPr>
              <a:spLocks noChangeArrowheads="1"/>
            </p:cNvSpPr>
            <p:nvPr/>
          </p:nvSpPr>
          <p:spPr bwMode="auto">
            <a:xfrm>
              <a:off x="5487800" y="4794351"/>
              <a:ext cx="3847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anose="020F0502020204030204" pitchFamily="34" charset="0"/>
                </a:rPr>
                <a:t>.</a:t>
              </a:r>
              <a:endParaRPr kumimoji="0" lang="en-US" altLang="en-US" sz="1200" b="0" i="0" u="none" strike="noStrike" cap="none" normalizeH="0" baseline="0">
                <a:ln>
                  <a:noFill/>
                </a:ln>
                <a:solidFill>
                  <a:schemeClr val="tx1"/>
                </a:solidFill>
                <a:effectLst/>
              </a:endParaRPr>
            </a:p>
          </p:txBody>
        </p:sp>
        <p:sp>
          <p:nvSpPr>
            <p:cNvPr id="63" name="Rectangle 43">
              <a:extLst>
                <a:ext uri="{FF2B5EF4-FFF2-40B4-BE49-F238E27FC236}">
                  <a16:creationId xmlns:a16="http://schemas.microsoft.com/office/drawing/2014/main" id="{8FC826D8-8D71-BC6E-75C9-F387BCD355F0}"/>
                </a:ext>
              </a:extLst>
            </p:cNvPr>
            <p:cNvSpPr>
              <a:spLocks noChangeArrowheads="1"/>
            </p:cNvSpPr>
            <p:nvPr/>
          </p:nvSpPr>
          <p:spPr bwMode="auto">
            <a:xfrm>
              <a:off x="4160650" y="5010251"/>
              <a:ext cx="103733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Later, they were </a:t>
              </a:r>
              <a:endParaRPr kumimoji="0" lang="en-US" altLang="en-US" sz="1200" b="0" i="0" u="none" strike="noStrike" cap="none" normalizeH="0" baseline="0" dirty="0">
                <a:ln>
                  <a:noFill/>
                </a:ln>
                <a:solidFill>
                  <a:schemeClr val="tx1"/>
                </a:solidFill>
                <a:effectLst/>
              </a:endParaRPr>
            </a:p>
          </p:txBody>
        </p:sp>
        <p:sp>
          <p:nvSpPr>
            <p:cNvPr id="64" name="Rectangle 44">
              <a:extLst>
                <a:ext uri="{FF2B5EF4-FFF2-40B4-BE49-F238E27FC236}">
                  <a16:creationId xmlns:a16="http://schemas.microsoft.com/office/drawing/2014/main" id="{79A32E40-6EB7-F731-70FD-1B156E0D6326}"/>
                </a:ext>
              </a:extLst>
            </p:cNvPr>
            <p:cNvSpPr>
              <a:spLocks noChangeArrowheads="1"/>
            </p:cNvSpPr>
            <p:nvPr/>
          </p:nvSpPr>
          <p:spPr bwMode="auto">
            <a:xfrm>
              <a:off x="4160650" y="5221388"/>
              <a:ext cx="132889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turned to Christianity</a:t>
              </a:r>
              <a:endParaRPr kumimoji="0" lang="en-US" altLang="en-US" sz="1200" b="0" i="0" u="none" strike="noStrike" cap="none" normalizeH="0" baseline="0" dirty="0">
                <a:ln>
                  <a:noFill/>
                </a:ln>
                <a:solidFill>
                  <a:schemeClr val="tx1"/>
                </a:solidFill>
                <a:effectLst/>
              </a:endParaRPr>
            </a:p>
          </p:txBody>
        </p:sp>
      </p:gr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E30A1C"/>
          </a:solidFill>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1: Identify and question</a:t>
            </a:r>
          </a:p>
        </p:txBody>
      </p:sp>
      <p:sp>
        <p:nvSpPr>
          <p:cNvPr id="10" name="TextBox 9">
            <a:extLst>
              <a:ext uri="{FF2B5EF4-FFF2-40B4-BE49-F238E27FC236}">
                <a16:creationId xmlns:a16="http://schemas.microsoft.com/office/drawing/2014/main" id="{6E2CE55D-BC9E-303A-B5F7-5139F4989DC8}"/>
              </a:ext>
            </a:extLst>
          </p:cNvPr>
          <p:cNvSpPr txBox="1"/>
          <p:nvPr/>
        </p:nvSpPr>
        <p:spPr>
          <a:xfrm>
            <a:off x="4287466" y="2719210"/>
            <a:ext cx="1649596" cy="276999"/>
          </a:xfrm>
          <a:prstGeom prst="rect">
            <a:avLst/>
          </a:prstGeom>
          <a:noFill/>
        </p:spPr>
        <p:txBody>
          <a:bodyPr wrap="square">
            <a:spAutoFit/>
          </a:bodyPr>
          <a:lstStyle/>
          <a:p>
            <a:r>
              <a:rPr lang="en-GB" sz="1200" dirty="0">
                <a:hlinkClick r:id="rId3"/>
              </a:rPr>
              <a:t>Link to an example</a:t>
            </a:r>
            <a:endParaRPr lang="en-GB" sz="1200" dirty="0"/>
          </a:p>
        </p:txBody>
      </p:sp>
      <p:sp>
        <p:nvSpPr>
          <p:cNvPr id="11" name="TextBox 10">
            <a:extLst>
              <a:ext uri="{FF2B5EF4-FFF2-40B4-BE49-F238E27FC236}">
                <a16:creationId xmlns:a16="http://schemas.microsoft.com/office/drawing/2014/main" id="{7B50D523-F1A8-5501-D7F9-8A38824ABE35}"/>
              </a:ext>
            </a:extLst>
          </p:cNvPr>
          <p:cNvSpPr txBox="1"/>
          <p:nvPr/>
        </p:nvSpPr>
        <p:spPr>
          <a:xfrm>
            <a:off x="4054617" y="3333939"/>
            <a:ext cx="1819018" cy="830997"/>
          </a:xfrm>
          <a:prstGeom prst="rect">
            <a:avLst/>
          </a:prstGeom>
          <a:noFill/>
        </p:spPr>
        <p:txBody>
          <a:bodyPr wrap="square" rtlCol="0">
            <a:spAutoFit/>
          </a:bodyPr>
          <a:lstStyle/>
          <a:p>
            <a:r>
              <a:rPr lang="en-GB" sz="1200" dirty="0"/>
              <a:t>Made peace with the Vikings, encouraged learning and translation of books in Old English.</a:t>
            </a:r>
          </a:p>
        </p:txBody>
      </p:sp>
      <p:sp>
        <p:nvSpPr>
          <p:cNvPr id="13" name="TextBox 12">
            <a:extLst>
              <a:ext uri="{FF2B5EF4-FFF2-40B4-BE49-F238E27FC236}">
                <a16:creationId xmlns:a16="http://schemas.microsoft.com/office/drawing/2014/main" id="{07ACEA36-4872-1C08-AE38-B74C38332DB5}"/>
              </a:ext>
            </a:extLst>
          </p:cNvPr>
          <p:cNvSpPr txBox="1"/>
          <p:nvPr/>
        </p:nvSpPr>
        <p:spPr>
          <a:xfrm>
            <a:off x="4075809" y="4214580"/>
            <a:ext cx="1719748" cy="830997"/>
          </a:xfrm>
          <a:prstGeom prst="rect">
            <a:avLst/>
          </a:prstGeom>
          <a:noFill/>
        </p:spPr>
        <p:txBody>
          <a:bodyPr wrap="square" rtlCol="0">
            <a:spAutoFit/>
          </a:bodyPr>
          <a:lstStyle/>
          <a:p>
            <a:r>
              <a:rPr lang="en-GB" sz="1200" dirty="0"/>
              <a:t>Named Athelstan the Glorious. Defeated Danes and Scots at the Battle of Brunanburh.</a:t>
            </a:r>
          </a:p>
        </p:txBody>
      </p:sp>
      <p:pic>
        <p:nvPicPr>
          <p:cNvPr id="2" name="Picture 1" descr="A black x on a white background&#10;&#10;Description automatically generated">
            <a:extLst>
              <a:ext uri="{FF2B5EF4-FFF2-40B4-BE49-F238E27FC236}">
                <a16:creationId xmlns:a16="http://schemas.microsoft.com/office/drawing/2014/main" id="{8AC1A480-9457-0900-4ADD-9AEA917AED53}"/>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137772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354094" y="6356351"/>
            <a:ext cx="4319080"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2: Locate and explore</a:t>
            </a:r>
          </a:p>
        </p:txBody>
      </p:sp>
      <p:sp>
        <p:nvSpPr>
          <p:cNvPr id="2" name="TextBox 1">
            <a:extLst>
              <a:ext uri="{FF2B5EF4-FFF2-40B4-BE49-F238E27FC236}">
                <a16:creationId xmlns:a16="http://schemas.microsoft.com/office/drawing/2014/main" id="{7B499C73-3140-668D-A30D-EA6976533524}"/>
              </a:ext>
            </a:extLst>
          </p:cNvPr>
          <p:cNvSpPr txBox="1"/>
          <p:nvPr/>
        </p:nvSpPr>
        <p:spPr>
          <a:xfrm>
            <a:off x="361762" y="1920240"/>
            <a:ext cx="4226560" cy="369332"/>
          </a:xfrm>
          <a:prstGeom prst="rect">
            <a:avLst/>
          </a:prstGeom>
          <a:noFill/>
        </p:spPr>
        <p:txBody>
          <a:bodyPr wrap="square" rtlCol="0">
            <a:spAutoFit/>
          </a:bodyPr>
          <a:lstStyle/>
          <a:p>
            <a:r>
              <a:rPr lang="en-GB" dirty="0"/>
              <a:t>Where can you look for information?</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2289572"/>
            <a:ext cx="3604572" cy="3017782"/>
          </a:xfrm>
          <a:prstGeom prst="rect">
            <a:avLst/>
          </a:prstGeom>
        </p:spPr>
      </p:pic>
      <p:sp>
        <p:nvSpPr>
          <p:cNvPr id="11" name="TextBox 10">
            <a:extLst>
              <a:ext uri="{FF2B5EF4-FFF2-40B4-BE49-F238E27FC236}">
                <a16:creationId xmlns:a16="http://schemas.microsoft.com/office/drawing/2014/main" id="{6FE8A9D9-F5FA-0E86-3474-C05A9011A6D9}"/>
              </a:ext>
            </a:extLst>
          </p:cNvPr>
          <p:cNvSpPr txBox="1"/>
          <p:nvPr/>
        </p:nvSpPr>
        <p:spPr>
          <a:xfrm>
            <a:off x="350238" y="2474238"/>
            <a:ext cx="4953740" cy="369332"/>
          </a:xfrm>
          <a:prstGeom prst="rect">
            <a:avLst/>
          </a:prstGeom>
          <a:noFill/>
        </p:spPr>
        <p:txBody>
          <a:bodyPr wrap="square" lIns="91440" tIns="45720" rIns="91440" bIns="45720" anchor="t">
            <a:spAutoFit/>
          </a:bodyPr>
          <a:lstStyle/>
          <a:p>
            <a:pPr marL="800100" lvl="1" indent="-342900">
              <a:spcAft>
                <a:spcPts val="0"/>
              </a:spcAft>
              <a:buFont typeface="+mj-lt"/>
              <a:buAutoNum type="alphaLcParenR"/>
            </a:pPr>
            <a:r>
              <a:rPr lang="en-GB" sz="1800" dirty="0"/>
              <a:t>Web search (i.e</a:t>
            </a:r>
            <a:r>
              <a:rPr lang="en-GB" dirty="0"/>
              <a:t>.,</a:t>
            </a:r>
            <a:r>
              <a:rPr lang="en-GB" sz="1800" dirty="0"/>
              <a:t> Google)</a:t>
            </a:r>
          </a:p>
        </p:txBody>
      </p:sp>
      <p:sp>
        <p:nvSpPr>
          <p:cNvPr id="12" name="TextBox 11">
            <a:extLst>
              <a:ext uri="{FF2B5EF4-FFF2-40B4-BE49-F238E27FC236}">
                <a16:creationId xmlns:a16="http://schemas.microsoft.com/office/drawing/2014/main" id="{49BC57EB-3F21-D303-74B0-B9D239914CE6}"/>
              </a:ext>
            </a:extLst>
          </p:cNvPr>
          <p:cNvSpPr txBox="1"/>
          <p:nvPr/>
        </p:nvSpPr>
        <p:spPr>
          <a:xfrm>
            <a:off x="4403324" y="2474238"/>
            <a:ext cx="4065973" cy="2308324"/>
          </a:xfrm>
          <a:prstGeom prst="rect">
            <a:avLst/>
          </a:prstGeom>
          <a:noFill/>
        </p:spPr>
        <p:txBody>
          <a:bodyPr wrap="square" rtlCol="0">
            <a:spAutoFit/>
          </a:bodyPr>
          <a:lstStyle/>
          <a:p>
            <a:r>
              <a:rPr lang="en-GB" b="1" i="1" dirty="0"/>
              <a:t>Top search tips:</a:t>
            </a:r>
          </a:p>
          <a:p>
            <a:endParaRPr lang="en-GB" dirty="0"/>
          </a:p>
          <a:p>
            <a:pPr marL="285750" indent="-285750">
              <a:buFont typeface="Arial" panose="020B0604020202020204" pitchFamily="34" charset="0"/>
              <a:buChar char="•"/>
            </a:pPr>
            <a:r>
              <a:rPr lang="en-GB" dirty="0"/>
              <a:t>Use key words</a:t>
            </a:r>
          </a:p>
          <a:p>
            <a:pPr marL="285750" indent="-285750">
              <a:buFont typeface="Arial" panose="020B0604020202020204" pitchFamily="34" charset="0"/>
              <a:buChar char="•"/>
            </a:pPr>
            <a:r>
              <a:rPr lang="en-GB" dirty="0"/>
              <a:t>Remove unnecessary words</a:t>
            </a:r>
          </a:p>
          <a:p>
            <a:pPr marL="285750" indent="-285750">
              <a:buFont typeface="Arial" panose="020B0604020202020204" pitchFamily="34" charset="0"/>
              <a:buChar char="•"/>
            </a:pPr>
            <a:r>
              <a:rPr lang="en-GB" dirty="0"/>
              <a:t>Use quotation marks to search for a specific phrase</a:t>
            </a:r>
          </a:p>
          <a:p>
            <a:pPr marL="285750" indent="-285750">
              <a:buFont typeface="Arial" panose="020B0604020202020204" pitchFamily="34" charset="0"/>
              <a:buChar char="•"/>
            </a:pPr>
            <a:r>
              <a:rPr lang="en-GB" dirty="0"/>
              <a:t>Use a hyphen (-) to exclude a search term</a:t>
            </a:r>
          </a:p>
        </p:txBody>
      </p:sp>
      <p:pic>
        <p:nvPicPr>
          <p:cNvPr id="6" name="Picture 5" descr="A black x on a white background&#10;&#10;Description automatically generated">
            <a:extLst>
              <a:ext uri="{FF2B5EF4-FFF2-40B4-BE49-F238E27FC236}">
                <a16:creationId xmlns:a16="http://schemas.microsoft.com/office/drawing/2014/main" id="{71D1BF97-C6C8-DC4D-E833-B7FFF318867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3127148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221548" y="6356351"/>
            <a:ext cx="4227889"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2: Locate and explore</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1907831"/>
            <a:ext cx="3604572" cy="3017782"/>
          </a:xfrm>
          <a:prstGeom prst="rect">
            <a:avLst/>
          </a:prstGeom>
        </p:spPr>
      </p:pic>
      <p:sp>
        <p:nvSpPr>
          <p:cNvPr id="11" name="TextBox 10">
            <a:extLst>
              <a:ext uri="{FF2B5EF4-FFF2-40B4-BE49-F238E27FC236}">
                <a16:creationId xmlns:a16="http://schemas.microsoft.com/office/drawing/2014/main" id="{6FE8A9D9-F5FA-0E86-3474-C05A9011A6D9}"/>
              </a:ext>
            </a:extLst>
          </p:cNvPr>
          <p:cNvSpPr txBox="1"/>
          <p:nvPr/>
        </p:nvSpPr>
        <p:spPr>
          <a:xfrm>
            <a:off x="350238" y="2136887"/>
            <a:ext cx="4953740" cy="276999"/>
          </a:xfrm>
          <a:prstGeom prst="rect">
            <a:avLst/>
          </a:prstGeom>
          <a:noFill/>
        </p:spPr>
        <p:txBody>
          <a:bodyPr wrap="square">
            <a:spAutoFit/>
          </a:bodyPr>
          <a:lstStyle/>
          <a:p>
            <a:pPr lvl="1"/>
            <a:r>
              <a:rPr lang="en-GB" sz="1200" dirty="0"/>
              <a:t>What was life like for the Anglo-Saxons?</a:t>
            </a:r>
          </a:p>
        </p:txBody>
      </p:sp>
      <p:sp>
        <p:nvSpPr>
          <p:cNvPr id="12" name="TextBox 11">
            <a:extLst>
              <a:ext uri="{FF2B5EF4-FFF2-40B4-BE49-F238E27FC236}">
                <a16:creationId xmlns:a16="http://schemas.microsoft.com/office/drawing/2014/main" id="{49BC57EB-3F21-D303-74B0-B9D239914CE6}"/>
              </a:ext>
            </a:extLst>
          </p:cNvPr>
          <p:cNvSpPr txBox="1"/>
          <p:nvPr/>
        </p:nvSpPr>
        <p:spPr>
          <a:xfrm>
            <a:off x="4092858" y="1867075"/>
            <a:ext cx="4652272" cy="1200329"/>
          </a:xfrm>
          <a:prstGeom prst="rect">
            <a:avLst/>
          </a:prstGeom>
          <a:noFill/>
        </p:spPr>
        <p:txBody>
          <a:bodyPr wrap="square" rtlCol="0">
            <a:spAutoFit/>
          </a:bodyPr>
          <a:lstStyle/>
          <a:p>
            <a:r>
              <a:rPr lang="en-GB" b="1" i="1" dirty="0"/>
              <a:t>For example, here’s what happens if we search for:</a:t>
            </a:r>
          </a:p>
          <a:p>
            <a:endParaRPr lang="en-GB" b="1" i="1" dirty="0"/>
          </a:p>
          <a:p>
            <a:pPr algn="ctr"/>
            <a:r>
              <a:rPr lang="en-GB" i="1" dirty="0"/>
              <a:t>What was life like for the Anglo-Saxons?</a:t>
            </a:r>
          </a:p>
        </p:txBody>
      </p:sp>
      <p:pic>
        <p:nvPicPr>
          <p:cNvPr id="13" name="Picture 12">
            <a:extLst>
              <a:ext uri="{FF2B5EF4-FFF2-40B4-BE49-F238E27FC236}">
                <a16:creationId xmlns:a16="http://schemas.microsoft.com/office/drawing/2014/main" id="{39BD2602-64B7-2875-6CF0-5F9F2E351E9D}"/>
              </a:ext>
            </a:extLst>
          </p:cNvPr>
          <p:cNvPicPr>
            <a:picLocks noChangeAspect="1"/>
          </p:cNvPicPr>
          <p:nvPr/>
        </p:nvPicPr>
        <p:blipFill>
          <a:blip r:embed="rId3"/>
          <a:stretch>
            <a:fillRect/>
          </a:stretch>
        </p:blipFill>
        <p:spPr>
          <a:xfrm>
            <a:off x="627133" y="2560760"/>
            <a:ext cx="3188829" cy="3212835"/>
          </a:xfrm>
          <a:prstGeom prst="rect">
            <a:avLst/>
          </a:prstGeom>
        </p:spPr>
      </p:pic>
      <p:sp>
        <p:nvSpPr>
          <p:cNvPr id="6" name="TextBox 5">
            <a:extLst>
              <a:ext uri="{FF2B5EF4-FFF2-40B4-BE49-F238E27FC236}">
                <a16:creationId xmlns:a16="http://schemas.microsoft.com/office/drawing/2014/main" id="{FC19F186-D69A-85F8-306B-3D8320B382F4}"/>
              </a:ext>
            </a:extLst>
          </p:cNvPr>
          <p:cNvSpPr txBox="1"/>
          <p:nvPr/>
        </p:nvSpPr>
        <p:spPr>
          <a:xfrm>
            <a:off x="4092857" y="3296105"/>
            <a:ext cx="5003382" cy="2831544"/>
          </a:xfrm>
          <a:prstGeom prst="rect">
            <a:avLst/>
          </a:prstGeom>
          <a:noFill/>
        </p:spPr>
        <p:txBody>
          <a:bodyPr wrap="square" rtlCol="0">
            <a:spAutoFit/>
          </a:bodyPr>
          <a:lstStyle/>
          <a:p>
            <a:r>
              <a:rPr lang="en-GB" sz="1600" dirty="0"/>
              <a:t>Lots and lots of information to read through, covering a wide range of aspects of Anglo-Saxon life.</a:t>
            </a:r>
          </a:p>
          <a:p>
            <a:endParaRPr lang="en-GB" sz="1600" dirty="0"/>
          </a:p>
          <a:p>
            <a:r>
              <a:rPr lang="en-GB" sz="1600" dirty="0"/>
              <a:t>How could the search be more </a:t>
            </a:r>
            <a:r>
              <a:rPr lang="en-GB" sz="1600" b="1" dirty="0"/>
              <a:t>specific?</a:t>
            </a:r>
          </a:p>
          <a:p>
            <a:endParaRPr lang="en-GB" sz="1600" b="1" dirty="0"/>
          </a:p>
          <a:p>
            <a:r>
              <a:rPr lang="en-GB" sz="1600" dirty="0"/>
              <a:t>We can start by removing unnecessary words:</a:t>
            </a:r>
          </a:p>
          <a:p>
            <a:endParaRPr lang="en-GB" sz="1600" i="1" dirty="0"/>
          </a:p>
          <a:p>
            <a:r>
              <a:rPr lang="en-GB" sz="1600" i="1" strike="sngStrike" dirty="0"/>
              <a:t>What was </a:t>
            </a:r>
            <a:r>
              <a:rPr lang="en-GB" sz="1600" i="1" dirty="0"/>
              <a:t>life </a:t>
            </a:r>
            <a:r>
              <a:rPr lang="en-GB" sz="1600" i="1" strike="sngStrike" dirty="0"/>
              <a:t>like for the </a:t>
            </a:r>
            <a:r>
              <a:rPr lang="en-GB" sz="1600" i="1" dirty="0"/>
              <a:t>Anglo-Saxons</a:t>
            </a:r>
            <a:r>
              <a:rPr lang="en-GB" sz="1600" i="1" strike="sngStrike" dirty="0"/>
              <a:t>?</a:t>
            </a:r>
          </a:p>
          <a:p>
            <a:endParaRPr lang="en-GB" sz="1600" i="1" dirty="0"/>
          </a:p>
          <a:p>
            <a:r>
              <a:rPr lang="en-GB" sz="1600" i="1" dirty="0"/>
              <a:t>Anglo-Saxon life </a:t>
            </a:r>
            <a:r>
              <a:rPr lang="en-GB" sz="1600" i="1" dirty="0">
                <a:sym typeface="Wingdings" panose="05000000000000000000" pitchFamily="2" charset="2"/>
              </a:rPr>
              <a:t> What do we really mean by this?</a:t>
            </a:r>
            <a:endParaRPr lang="en-GB" sz="1600" i="1" dirty="0"/>
          </a:p>
          <a:p>
            <a:endParaRPr lang="en-GB" sz="1600" b="1" dirty="0"/>
          </a:p>
        </p:txBody>
      </p:sp>
      <p:pic>
        <p:nvPicPr>
          <p:cNvPr id="2" name="Picture 1" descr="A black x on a white background&#10;&#10;Description automatically generated">
            <a:extLst>
              <a:ext uri="{FF2B5EF4-FFF2-40B4-BE49-F238E27FC236}">
                <a16:creationId xmlns:a16="http://schemas.microsoft.com/office/drawing/2014/main" id="{C5542C1D-A987-A16E-A053-08AF68E3C829}"/>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2099130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59" y="6356351"/>
            <a:ext cx="4358691" cy="365125"/>
          </a:xfrm>
        </p:spPr>
        <p:txBody>
          <a:bodyPr/>
          <a:lstStyle/>
          <a:p>
            <a:r>
              <a:rPr lang="en-GB" dirty="0"/>
              <a:t>ESB-RES-C227</a:t>
            </a:r>
          </a:p>
          <a:p>
            <a:r>
              <a:rPr lang="en-GB" dirty="0"/>
              <a:t>L1G2-Speech to Inform-1.3-PPT-Research and personal interest</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2: Locate and explore</a:t>
            </a:r>
          </a:p>
        </p:txBody>
      </p:sp>
      <p:sp>
        <p:nvSpPr>
          <p:cNvPr id="2" name="TextBox 1">
            <a:extLst>
              <a:ext uri="{FF2B5EF4-FFF2-40B4-BE49-F238E27FC236}">
                <a16:creationId xmlns:a16="http://schemas.microsoft.com/office/drawing/2014/main" id="{7B499C73-3140-668D-A30D-EA6976533524}"/>
              </a:ext>
            </a:extLst>
          </p:cNvPr>
          <p:cNvSpPr txBox="1"/>
          <p:nvPr/>
        </p:nvSpPr>
        <p:spPr>
          <a:xfrm>
            <a:off x="361762" y="1920240"/>
            <a:ext cx="4226560" cy="369332"/>
          </a:xfrm>
          <a:prstGeom prst="rect">
            <a:avLst/>
          </a:prstGeom>
          <a:noFill/>
        </p:spPr>
        <p:txBody>
          <a:bodyPr wrap="square" rtlCol="0">
            <a:spAutoFit/>
          </a:bodyPr>
          <a:lstStyle/>
          <a:p>
            <a:r>
              <a:rPr lang="en-GB" dirty="0"/>
              <a:t>Where can you look for information?</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2289572"/>
            <a:ext cx="3604572" cy="3017782"/>
          </a:xfrm>
          <a:prstGeom prst="rect">
            <a:avLst/>
          </a:prstGeom>
        </p:spPr>
      </p:pic>
      <p:sp>
        <p:nvSpPr>
          <p:cNvPr id="12" name="TextBox 11">
            <a:extLst>
              <a:ext uri="{FF2B5EF4-FFF2-40B4-BE49-F238E27FC236}">
                <a16:creationId xmlns:a16="http://schemas.microsoft.com/office/drawing/2014/main" id="{49BC57EB-3F21-D303-74B0-B9D239914CE6}"/>
              </a:ext>
            </a:extLst>
          </p:cNvPr>
          <p:cNvSpPr txBox="1"/>
          <p:nvPr/>
        </p:nvSpPr>
        <p:spPr>
          <a:xfrm>
            <a:off x="4385511" y="2274838"/>
            <a:ext cx="4065973" cy="3139321"/>
          </a:xfrm>
          <a:prstGeom prst="rect">
            <a:avLst/>
          </a:prstGeom>
          <a:noFill/>
        </p:spPr>
        <p:txBody>
          <a:bodyPr wrap="square" rtlCol="0">
            <a:spAutoFit/>
          </a:bodyPr>
          <a:lstStyle/>
          <a:p>
            <a:r>
              <a:rPr lang="en-GB" b="1" i="1" dirty="0"/>
              <a:t>What are we </a:t>
            </a:r>
            <a:r>
              <a:rPr lang="en-GB" b="1" i="1" u="sng" dirty="0"/>
              <a:t>really</a:t>
            </a:r>
            <a:r>
              <a:rPr lang="en-GB" b="1" i="1" dirty="0"/>
              <a:t> looking for?</a:t>
            </a:r>
          </a:p>
          <a:p>
            <a:endParaRPr lang="en-GB" b="1" i="1" dirty="0"/>
          </a:p>
          <a:p>
            <a:pPr marL="285750" indent="-285750">
              <a:buFont typeface="Arial" panose="020B0604020202020204" pitchFamily="34" charset="0"/>
              <a:buChar char="•"/>
            </a:pPr>
            <a:r>
              <a:rPr lang="en-GB" dirty="0"/>
              <a:t>Anglo-Saxon families</a:t>
            </a:r>
          </a:p>
          <a:p>
            <a:pPr marL="285750" indent="-285750">
              <a:buFont typeface="Arial" panose="020B0604020202020204" pitchFamily="34" charset="0"/>
              <a:buChar char="•"/>
            </a:pPr>
            <a:r>
              <a:rPr lang="en-GB" dirty="0"/>
              <a:t>Anglo-Saxon houses</a:t>
            </a:r>
          </a:p>
          <a:p>
            <a:pPr marL="285750" indent="-285750">
              <a:buFont typeface="Arial" panose="020B0604020202020204" pitchFamily="34" charset="0"/>
              <a:buChar char="•"/>
            </a:pPr>
            <a:r>
              <a:rPr lang="en-GB" dirty="0"/>
              <a:t>Anglo-Saxon village layout</a:t>
            </a:r>
          </a:p>
          <a:p>
            <a:pPr marL="285750" indent="-285750">
              <a:buFont typeface="Arial" panose="020B0604020202020204" pitchFamily="34" charset="0"/>
              <a:buChar char="•"/>
            </a:pPr>
            <a:r>
              <a:rPr lang="en-GB" dirty="0"/>
              <a:t>Anglo-Saxon leadership</a:t>
            </a:r>
          </a:p>
          <a:p>
            <a:pPr marL="285750" indent="-285750">
              <a:buFont typeface="Arial" panose="020B0604020202020204" pitchFamily="34" charset="0"/>
              <a:buChar char="•"/>
            </a:pPr>
            <a:r>
              <a:rPr lang="en-GB" dirty="0"/>
              <a:t>Anglo-Saxon food and drink</a:t>
            </a:r>
          </a:p>
          <a:p>
            <a:pPr marL="285750" indent="-285750">
              <a:buFont typeface="Arial" panose="020B0604020202020204" pitchFamily="34" charset="0"/>
              <a:buChar char="•"/>
            </a:pPr>
            <a:r>
              <a:rPr lang="en-GB" dirty="0"/>
              <a:t>Anglo-Saxon religion</a:t>
            </a:r>
          </a:p>
          <a:p>
            <a:pPr marL="285750" indent="-285750">
              <a:buFont typeface="Arial" panose="020B0604020202020204" pitchFamily="34" charset="0"/>
              <a:buChar char="•"/>
            </a:pPr>
            <a:r>
              <a:rPr lang="en-GB" dirty="0"/>
              <a:t>Anglo-Saxon warriors</a:t>
            </a:r>
          </a:p>
          <a:p>
            <a:pPr marL="285750" indent="-285750">
              <a:buFont typeface="Arial" panose="020B0604020202020204" pitchFamily="34" charset="0"/>
              <a:buChar char="•"/>
            </a:pPr>
            <a:r>
              <a:rPr lang="en-GB" dirty="0"/>
              <a:t>Anglo-Saxon jobs</a:t>
            </a:r>
          </a:p>
          <a:p>
            <a:endParaRPr lang="en-GB" dirty="0"/>
          </a:p>
        </p:txBody>
      </p:sp>
      <p:pic>
        <p:nvPicPr>
          <p:cNvPr id="6" name="Picture 5" descr="A black x on a white background&#10;&#10;Description automatically generated">
            <a:extLst>
              <a:ext uri="{FF2B5EF4-FFF2-40B4-BE49-F238E27FC236}">
                <a16:creationId xmlns:a16="http://schemas.microsoft.com/office/drawing/2014/main" id="{92E24641-F086-8CE2-5E38-70C1F6AEB45D}"/>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51710" y="6296853"/>
            <a:ext cx="486743" cy="527403"/>
          </a:xfrm>
          <a:prstGeom prst="rect">
            <a:avLst/>
          </a:prstGeom>
        </p:spPr>
      </p:pic>
    </p:spTree>
    <p:extLst>
      <p:ext uri="{BB962C8B-B14F-4D97-AF65-F5344CB8AC3E}">
        <p14:creationId xmlns:p14="http://schemas.microsoft.com/office/powerpoint/2010/main" val="21386562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96B956-E1CD-4903-9363-4D6412EE43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23000E-AFB1-4546-937E-6529B18AF9D2}">
  <ds:schemaRefs>
    <ds:schemaRef ds:uri="http://schemas.microsoft.com/office/infopath/2007/PartnerControls"/>
    <ds:schemaRef ds:uri="http://purl.org/dc/dcmitype/"/>
    <ds:schemaRef ds:uri="010c06fb-adfb-4972-b43b-36d810ddac6c"/>
    <ds:schemaRef ds:uri="http://schemas.microsoft.com/office/2006/documentManagement/types"/>
    <ds:schemaRef ds:uri="http://schemas.openxmlformats.org/package/2006/metadata/core-properties"/>
    <ds:schemaRef ds:uri="http://schemas.microsoft.com/office/2006/metadata/properties"/>
    <ds:schemaRef ds:uri="http://purl.org/dc/elements/1.1/"/>
    <ds:schemaRef ds:uri="0e08f774-c844-414b-8174-1931542ea424"/>
    <ds:schemaRef ds:uri="http://www.w3.org/XML/1998/namespace"/>
    <ds:schemaRef ds:uri="http://purl.org/dc/terms/"/>
  </ds:schemaRefs>
</ds:datastoreItem>
</file>

<file path=customXml/itemProps3.xml><?xml version="1.0" encoding="utf-8"?>
<ds:datastoreItem xmlns:ds="http://schemas.openxmlformats.org/officeDocument/2006/customXml" ds:itemID="{8E2CF481-BAC8-4C96-A7B5-2B187D1EB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4696</TotalTime>
  <Words>3764</Words>
  <Application>Microsoft Office PowerPoint</Application>
  <PresentationFormat>On-screen Show (4:3)</PresentationFormat>
  <Paragraphs>604</Paragraphs>
  <Slides>22</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ColfaxAI</vt:lpstr>
      <vt:lpstr>Wingdings</vt:lpstr>
      <vt:lpstr>Office Theme</vt:lpstr>
      <vt:lpstr>PowerPoint Presentation</vt:lpstr>
      <vt:lpstr>Relevant grade descriptors</vt:lpstr>
      <vt:lpstr>Researching your talk</vt:lpstr>
      <vt:lpstr>Researching your talk</vt:lpstr>
      <vt:lpstr>Stage 1: Identify and question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Personal experiences</vt:lpstr>
      <vt:lpstr>Personal experiences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kearney</dc:creator>
  <cp:lastModifiedBy>Sheena Singleton</cp:lastModifiedBy>
  <cp:revision>77</cp:revision>
  <dcterms:created xsi:type="dcterms:W3CDTF">2023-01-17T10:29:46Z</dcterms:created>
  <dcterms:modified xsi:type="dcterms:W3CDTF">2024-03-07T14:21:42Z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MediaServiceImageTags">
    <vt:lpwstr/>
  </property>
</Properties>
</file>